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2" r:id="rId3"/>
    <p:sldMasterId id="2147483692" r:id="rId4"/>
    <p:sldMasterId id="2147483704" r:id="rId5"/>
  </p:sldMasterIdLst>
  <p:notesMasterIdLst>
    <p:notesMasterId r:id="rId71"/>
  </p:notesMasterIdLst>
  <p:sldIdLst>
    <p:sldId id="659" r:id="rId6"/>
    <p:sldId id="437" r:id="rId7"/>
    <p:sldId id="668" r:id="rId8"/>
    <p:sldId id="673" r:id="rId9"/>
    <p:sldId id="674" r:id="rId10"/>
    <p:sldId id="665" r:id="rId11"/>
    <p:sldId id="310" r:id="rId12"/>
    <p:sldId id="309" r:id="rId13"/>
    <p:sldId id="660" r:id="rId14"/>
    <p:sldId id="260" r:id="rId15"/>
    <p:sldId id="261" r:id="rId16"/>
    <p:sldId id="264" r:id="rId17"/>
    <p:sldId id="312" r:id="rId18"/>
    <p:sldId id="267" r:id="rId19"/>
    <p:sldId id="341" r:id="rId20"/>
    <p:sldId id="661" r:id="rId21"/>
    <p:sldId id="265" r:id="rId22"/>
    <p:sldId id="266" r:id="rId23"/>
    <p:sldId id="321" r:id="rId24"/>
    <p:sldId id="342" r:id="rId25"/>
    <p:sldId id="317" r:id="rId26"/>
    <p:sldId id="318" r:id="rId27"/>
    <p:sldId id="319" r:id="rId28"/>
    <p:sldId id="320" r:id="rId29"/>
    <p:sldId id="322" r:id="rId30"/>
    <p:sldId id="662" r:id="rId31"/>
    <p:sldId id="323" r:id="rId32"/>
    <p:sldId id="621" r:id="rId33"/>
    <p:sldId id="622" r:id="rId34"/>
    <p:sldId id="663" r:id="rId35"/>
    <p:sldId id="324" r:id="rId36"/>
    <p:sldId id="274" r:id="rId37"/>
    <p:sldId id="336" r:id="rId38"/>
    <p:sldId id="653" r:id="rId39"/>
    <p:sldId id="650" r:id="rId40"/>
    <p:sldId id="651" r:id="rId41"/>
    <p:sldId id="327" r:id="rId42"/>
    <p:sldId id="669" r:id="rId43"/>
    <p:sldId id="326" r:id="rId44"/>
    <p:sldId id="654" r:id="rId45"/>
    <p:sldId id="655" r:id="rId46"/>
    <p:sldId id="657" r:id="rId47"/>
    <p:sldId id="332" r:id="rId48"/>
    <p:sldId id="333" r:id="rId49"/>
    <p:sldId id="664" r:id="rId50"/>
    <p:sldId id="658" r:id="rId51"/>
    <p:sldId id="325" r:id="rId52"/>
    <p:sldId id="282" r:id="rId53"/>
    <p:sldId id="337" r:id="rId54"/>
    <p:sldId id="349" r:id="rId55"/>
    <p:sldId id="329" r:id="rId56"/>
    <p:sldId id="283" r:id="rId57"/>
    <p:sldId id="328" r:id="rId58"/>
    <p:sldId id="285" r:id="rId59"/>
    <p:sldId id="286" r:id="rId60"/>
    <p:sldId id="287" r:id="rId61"/>
    <p:sldId id="288" r:id="rId62"/>
    <p:sldId id="289" r:id="rId63"/>
    <p:sldId id="355" r:id="rId64"/>
    <p:sldId id="330" r:id="rId65"/>
    <p:sldId id="339" r:id="rId66"/>
    <p:sldId id="671" r:id="rId67"/>
    <p:sldId id="302" r:id="rId68"/>
    <p:sldId id="303" r:id="rId69"/>
    <p:sldId id="30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5" autoAdjust="0"/>
    <p:restoredTop sz="80387" autoAdjust="0"/>
  </p:normalViewPr>
  <p:slideViewPr>
    <p:cSldViewPr snapToGrid="0">
      <p:cViewPr varScale="1">
        <p:scale>
          <a:sx n="89" d="100"/>
          <a:sy n="89" d="100"/>
        </p:scale>
        <p:origin x="127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Bierstadt" panose="020B00040202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Bierstadt" panose="020B0004020202020204" pitchFamily="34" charset="0"/>
              </a:defRPr>
            </a:lvl1pPr>
          </a:lstStyle>
          <a:p>
            <a:fld id="{B4D9DC5C-8181-44F5-9204-EC8FB3F43EDD}" type="datetimeFigureOut">
              <a:rPr lang="en-CA" smtClean="0"/>
              <a:pPr/>
              <a:t>2024-03-21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Bierstadt" panose="020B00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Bierstadt" panose="020B0004020202020204" pitchFamily="34" charset="0"/>
              </a:defRPr>
            </a:lvl1pPr>
          </a:lstStyle>
          <a:p>
            <a:fld id="{B3A2302C-9981-4983-B8BC-F23C8DE42382}" type="slidenum">
              <a:rPr lang="en-CA" smtClean="0"/>
              <a:pPr/>
              <a:t>‹#›</a:t>
            </a:fld>
            <a:endParaRPr lang="en-CA" dirty="0"/>
          </a:p>
        </p:txBody>
      </p:sp>
    </p:spTree>
    <p:extLst>
      <p:ext uri="{BB962C8B-B14F-4D97-AF65-F5344CB8AC3E}">
        <p14:creationId xmlns:p14="http://schemas.microsoft.com/office/powerpoint/2010/main" val="346014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ierstadt" panose="020B0004020202020204" pitchFamily="34" charset="0"/>
        <a:ea typeface="+mn-ea"/>
        <a:cs typeface="+mn-cs"/>
      </a:defRPr>
    </a:lvl1pPr>
    <a:lvl2pPr marL="457200" algn="l" defTabSz="914400" rtl="0" eaLnBrk="1" latinLnBrk="0" hangingPunct="1">
      <a:defRPr sz="1200" kern="1200">
        <a:solidFill>
          <a:schemeClr val="tx1"/>
        </a:solidFill>
        <a:latin typeface="Bierstadt" panose="020B0004020202020204" pitchFamily="34" charset="0"/>
        <a:ea typeface="+mn-ea"/>
        <a:cs typeface="+mn-cs"/>
      </a:defRPr>
    </a:lvl2pPr>
    <a:lvl3pPr marL="914400" algn="l" defTabSz="914400" rtl="0" eaLnBrk="1" latinLnBrk="0" hangingPunct="1">
      <a:defRPr sz="1200" kern="1200">
        <a:solidFill>
          <a:schemeClr val="tx1"/>
        </a:solidFill>
        <a:latin typeface="Bierstadt" panose="020B0004020202020204" pitchFamily="34" charset="0"/>
        <a:ea typeface="+mn-ea"/>
        <a:cs typeface="+mn-cs"/>
      </a:defRPr>
    </a:lvl3pPr>
    <a:lvl4pPr marL="1371600" algn="l" defTabSz="914400" rtl="0" eaLnBrk="1" latinLnBrk="0" hangingPunct="1">
      <a:defRPr sz="1200" kern="1200">
        <a:solidFill>
          <a:schemeClr val="tx1"/>
        </a:solidFill>
        <a:latin typeface="Bierstadt" panose="020B0004020202020204" pitchFamily="34" charset="0"/>
        <a:ea typeface="+mn-ea"/>
        <a:cs typeface="+mn-cs"/>
      </a:defRPr>
    </a:lvl4pPr>
    <a:lvl5pPr marL="1828800" algn="l" defTabSz="914400" rtl="0" eaLnBrk="1" latinLnBrk="0" hangingPunct="1">
      <a:defRPr sz="1200" kern="1200">
        <a:solidFill>
          <a:schemeClr val="tx1"/>
        </a:solidFill>
        <a:latin typeface="Bierstadt"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www.pexels.com/photo/the-thinker-statue-in-rodin-museum-france-6486112/?utm_content=attributionCopyText&amp;utm_medium=referral&amp;utm_source=pexel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pexels.com/@charldurand?utm_content=attributionCopyText&amp;utm_medium=referral&amp;utm_source=pexels" TargetMode="External"/><Relationship Id="rId5" Type="http://schemas.openxmlformats.org/officeDocument/2006/relationships/hyperlink" Target="https://www.pexels.com/photo/person-pointing-numeric-print-1342460/?utm_content=attributionCopyText&amp;utm_medium=referral&amp;utm_source=pexels" TargetMode="External"/><Relationship Id="rId4" Type="http://schemas.openxmlformats.org/officeDocument/2006/relationships/hyperlink" Target="https://www.pexels.com/@ihasdslr?utm_content=attributionCopyText&amp;utm_medium=referral&amp;utm_source=pexe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800" dirty="0">
                <a:latin typeface="Bierstadt" panose="020B0004020202020204" pitchFamily="34" charset="0"/>
                <a:ea typeface="Arial"/>
                <a:cs typeface="Arial"/>
                <a:sym typeface="Arial"/>
              </a:rPr>
              <a:t>Licensed by the University of Toronto Embedded Ethics Education Initiative, Lindsey </a:t>
            </a:r>
            <a:r>
              <a:rPr lang="en-CA" sz="1800" dirty="0" err="1">
                <a:latin typeface="Bierstadt" panose="020B0004020202020204" pitchFamily="34" charset="0"/>
                <a:ea typeface="Arial"/>
                <a:cs typeface="Arial"/>
                <a:sym typeface="Arial"/>
              </a:rPr>
              <a:t>Shorser</a:t>
            </a:r>
            <a:r>
              <a:rPr lang="en-CA" sz="1800" dirty="0">
                <a:latin typeface="Bierstadt" panose="020B0004020202020204" pitchFamily="34" charset="0"/>
                <a:ea typeface="Arial"/>
                <a:cs typeface="Arial"/>
                <a:sym typeface="Arial"/>
              </a:rPr>
              <a:t>, Jonathan Calver and Paul Gries under the Attribution-</a:t>
            </a:r>
            <a:r>
              <a:rPr lang="en-CA" sz="1800" dirty="0" err="1">
                <a:latin typeface="Bierstadt" panose="020B0004020202020204" pitchFamily="34" charset="0"/>
                <a:ea typeface="Arial"/>
                <a:cs typeface="Arial"/>
                <a:sym typeface="Arial"/>
              </a:rPr>
              <a:t>NonCommercial</a:t>
            </a:r>
            <a:r>
              <a:rPr lang="en-CA" sz="1800" dirty="0">
                <a:latin typeface="Bierstadt" panose="020B0004020202020204" pitchFamily="34" charset="0"/>
                <a:ea typeface="Arial"/>
                <a:cs typeface="Arial"/>
                <a:sym typeface="Arial"/>
              </a:rPr>
              <a:t>-</a:t>
            </a:r>
            <a:r>
              <a:rPr lang="en-CA" sz="1800" dirty="0" err="1">
                <a:latin typeface="Bierstadt" panose="020B0004020202020204" pitchFamily="34" charset="0"/>
                <a:ea typeface="Arial"/>
                <a:cs typeface="Arial"/>
                <a:sym typeface="Arial"/>
              </a:rPr>
              <a:t>ShareAlike</a:t>
            </a:r>
            <a:r>
              <a:rPr lang="en-CA" sz="1800" dirty="0">
                <a:latin typeface="Bierstadt" panose="020B0004020202020204" pitchFamily="34" charset="0"/>
                <a:ea typeface="Arial"/>
                <a:cs typeface="Arial"/>
                <a:sym typeface="Arial"/>
              </a:rPr>
              <a:t> 4.0 International license. To view a copy of this license, visit </a:t>
            </a:r>
            <a:r>
              <a:rPr lang="en-CA" sz="1800" u="sng" dirty="0">
                <a:solidFill>
                  <a:srgbClr val="1155CC"/>
                </a:solidFill>
                <a:latin typeface="Bierstadt" panose="020B0004020202020204" pitchFamily="34" charset="0"/>
                <a:ea typeface="Arial"/>
                <a:cs typeface="Arial"/>
                <a:sym typeface="Arial"/>
                <a:hlinkClick r:id="rId3">
                  <a:extLst>
                    <a:ext uri="{A12FA001-AC4F-418D-AE19-62706E023703}">
                      <ahyp:hlinkClr xmlns:ahyp="http://schemas.microsoft.com/office/drawing/2018/hyperlinkcolor" val="tx"/>
                    </a:ext>
                  </a:extLst>
                </a:hlinkClick>
              </a:rPr>
              <a:t>https://creativecommons.org/licenses/by-nc-sa/4.0/</a:t>
            </a:r>
            <a:r>
              <a:rPr lang="en-CA" sz="1800" dirty="0">
                <a:latin typeface="Bierstadt" panose="020B0004020202020204" pitchFamily="34" charset="0"/>
                <a:ea typeface="Arial"/>
                <a:cs typeface="Arial"/>
                <a:sym typeface="Arial"/>
              </a:rPr>
              <a:t>.</a:t>
            </a:r>
            <a:endParaRPr sz="1800" dirty="0">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800" dirty="0">
              <a:solidFill>
                <a:srgbClr val="333333"/>
              </a:solidFill>
              <a:latin typeface="Bierstadt" panose="020B0004020202020204" pitchFamily="34" charset="0"/>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CA" b="0" i="0" dirty="0">
                <a:solidFill>
                  <a:srgbClr val="1A1A1A"/>
                </a:solidFill>
                <a:latin typeface="Bierstadt" panose="020B0004020202020204" pitchFamily="34" charset="0"/>
                <a:ea typeface="Arial"/>
                <a:cs typeface="Arial"/>
                <a:sym typeface="Arial"/>
              </a:rPr>
              <a:t>Photo by </a:t>
            </a:r>
            <a:r>
              <a:rPr lang="en-CA" b="1" i="0" u="sng" strike="noStrike" dirty="0">
                <a:solidFill>
                  <a:srgbClr val="1A1A1A"/>
                </a:solidFill>
                <a:latin typeface="Bierstadt" panose="020B0004020202020204" pitchFamily="34" charset="0"/>
                <a:ea typeface="Arial"/>
                <a:cs typeface="Arial"/>
                <a:sym typeface="Arial"/>
                <a:hlinkClick r:id="rId4">
                  <a:extLst>
                    <a:ext uri="{A12FA001-AC4F-418D-AE19-62706E023703}">
                      <ahyp:hlinkClr xmlns:ahyp="http://schemas.microsoft.com/office/drawing/2018/hyperlinkcolor" val="tx"/>
                    </a:ext>
                  </a:extLst>
                </a:hlinkClick>
              </a:rPr>
              <a:t>Vitaly Vlasov</a:t>
            </a:r>
            <a:r>
              <a:rPr lang="en-CA" b="0" i="0" dirty="0">
                <a:solidFill>
                  <a:srgbClr val="1A1A1A"/>
                </a:solidFill>
                <a:latin typeface="Bierstadt" panose="020B0004020202020204" pitchFamily="34" charset="0"/>
                <a:ea typeface="Arial"/>
                <a:cs typeface="Arial"/>
                <a:sym typeface="Arial"/>
              </a:rPr>
              <a:t> from </a:t>
            </a:r>
            <a:r>
              <a:rPr lang="en-CA" b="1" i="0" u="sng" strike="noStrike" dirty="0" err="1">
                <a:solidFill>
                  <a:srgbClr val="1A1A1A"/>
                </a:solidFill>
                <a:latin typeface="Bierstadt"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Pexels</a:t>
            </a:r>
            <a:r>
              <a:rPr lang="en-CA" b="1" i="0" u="none" strike="noStrike" dirty="0">
                <a:solidFill>
                  <a:srgbClr val="1A1A1A"/>
                </a:solidFill>
                <a:latin typeface="Bierstadt" panose="020B0004020202020204" pitchFamily="34" charset="0"/>
                <a:ea typeface="Arial"/>
                <a:cs typeface="Arial"/>
                <a:sym typeface="Arial"/>
              </a:rPr>
              <a:t> (https://www.pexels.com/photo/person-pointing-numeric-print-1342460/)</a:t>
            </a:r>
            <a:endParaRPr dirty="0"/>
          </a:p>
          <a:p>
            <a:pPr marL="0" marR="0" lvl="0" indent="0" algn="l" rtl="0">
              <a:lnSpc>
                <a:spcPct val="100000"/>
              </a:lnSpc>
              <a:spcBef>
                <a:spcPts val="0"/>
              </a:spcBef>
              <a:spcAft>
                <a:spcPts val="0"/>
              </a:spcAft>
              <a:buClr>
                <a:schemeClr val="dk1"/>
              </a:buClr>
              <a:buSzPts val="1200"/>
              <a:buFont typeface="Calibri"/>
              <a:buNone/>
            </a:pPr>
            <a:r>
              <a:rPr lang="en-CA" b="0" i="0" dirty="0">
                <a:solidFill>
                  <a:srgbClr val="1A1A1A"/>
                </a:solidFill>
                <a:latin typeface="Bierstadt" panose="020B0004020202020204" pitchFamily="34" charset="0"/>
                <a:ea typeface="Arial"/>
                <a:cs typeface="Arial"/>
                <a:sym typeface="Arial"/>
              </a:rPr>
              <a:t>Photo by </a:t>
            </a:r>
            <a:r>
              <a:rPr lang="en-CA" b="1" i="0" u="sng" strike="noStrike" dirty="0" err="1">
                <a:solidFill>
                  <a:srgbClr val="1A1A1A"/>
                </a:solidFill>
                <a:latin typeface="Bierstadt"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Charl</a:t>
            </a:r>
            <a:r>
              <a:rPr lang="en-CA" b="1" i="0" u="sng" strike="noStrike" dirty="0">
                <a:solidFill>
                  <a:srgbClr val="1A1A1A"/>
                </a:solidFill>
                <a:latin typeface="Bierstadt"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 Durand</a:t>
            </a:r>
            <a:r>
              <a:rPr lang="en-CA" b="0" i="0" dirty="0">
                <a:solidFill>
                  <a:srgbClr val="1A1A1A"/>
                </a:solidFill>
                <a:latin typeface="Bierstadt" panose="020B0004020202020204" pitchFamily="34" charset="0"/>
                <a:ea typeface="Arial"/>
                <a:cs typeface="Arial"/>
                <a:sym typeface="Arial"/>
              </a:rPr>
              <a:t> from </a:t>
            </a:r>
            <a:r>
              <a:rPr lang="en-CA" b="1" i="0" u="sng" strike="noStrike" dirty="0" err="1">
                <a:solidFill>
                  <a:srgbClr val="1A1A1A"/>
                </a:solidFill>
                <a:latin typeface="Bierstadt" panose="020B0004020202020204" pitchFamily="34" charset="0"/>
                <a:ea typeface="Arial"/>
                <a:cs typeface="Arial"/>
                <a:sym typeface="Arial"/>
                <a:hlinkClick r:id="rId7">
                  <a:extLst>
                    <a:ext uri="{A12FA001-AC4F-418D-AE19-62706E023703}">
                      <ahyp:hlinkClr xmlns:ahyp="http://schemas.microsoft.com/office/drawing/2018/hyperlinkcolor" val="tx"/>
                    </a:ext>
                  </a:extLst>
                </a:hlinkClick>
              </a:rPr>
              <a:t>Pexels</a:t>
            </a:r>
            <a:r>
              <a:rPr lang="en-CA" b="1" i="0" u="none" strike="noStrike" dirty="0">
                <a:solidFill>
                  <a:srgbClr val="1A1A1A"/>
                </a:solidFill>
                <a:latin typeface="Bierstadt" panose="020B0004020202020204" pitchFamily="34" charset="0"/>
                <a:ea typeface="Arial"/>
                <a:cs typeface="Arial"/>
                <a:sym typeface="Arial"/>
              </a:rPr>
              <a:t> (https://www.pexels.com/photo/the-thinker-statue-in-rodin-museum-france-6486112/)</a:t>
            </a:r>
            <a:endParaRPr dirty="0"/>
          </a:p>
        </p:txBody>
      </p:sp>
      <p:sp>
        <p:nvSpPr>
          <p:cNvPr id="63" name="Google Shape;6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Bierstadt" panose="020B0004020202020204" pitchFamily="34" charset="0"/>
                <a:ea typeface="Arial"/>
                <a:cs typeface="Arial"/>
                <a:sym typeface="Arial"/>
              </a:rPr>
              <a:t>1</a:t>
            </a:fld>
            <a:endParaRPr sz="1400" b="0" i="0" u="none" strike="noStrike" cap="none" dirty="0">
              <a:solidFill>
                <a:srgbClr val="000000"/>
              </a:solidFill>
              <a:latin typeface="Bierstadt" panose="020B0004020202020204" pitchFamily="34" charset="0"/>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This is a seminal paper on dataset bias – the researchers looked at multiple standard datasets at the time for object recognition. </a:t>
            </a:r>
            <a:endParaRPr dirty="0"/>
          </a:p>
        </p:txBody>
      </p:sp>
      <p:sp>
        <p:nvSpPr>
          <p:cNvPr id="325" name="Google Shape;32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Do you think, given a particular image, you could tell which dataset it was taken from? Probably!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How do you curate images? Could do it automatically or manually. Getting them manually increases risk of selection bias compared to automatic (even then, are they collected from the internet with specific keyword searches, are they collected only from certain countries, etc.)</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a:t>Capture </a:t>
            </a:r>
            <a:r>
              <a:rPr lang="en-CA" dirty="0"/>
              <a:t>bias – how to photographers capture </a:t>
            </a:r>
            <a:r>
              <a:rPr lang="en-CA"/>
              <a:t>images?</a:t>
            </a:r>
            <a:endParaRPr lang="en-CA"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a:t>Negative </a:t>
            </a:r>
            <a:r>
              <a:rPr lang="en-CA" dirty="0"/>
              <a:t>set bias- datasets only capture things that they are interested in, what about all the other object categories, subcategories, etc.</a:t>
            </a:r>
          </a:p>
          <a:p>
            <a:pPr marL="0" lvl="0" indent="0" algn="l" rtl="0">
              <a:lnSpc>
                <a:spcPct val="100000"/>
              </a:lnSpc>
              <a:spcBef>
                <a:spcPts val="0"/>
              </a:spcBef>
              <a:spcAft>
                <a:spcPts val="0"/>
              </a:spcAft>
              <a:buSzPts val="1400"/>
              <a:buNone/>
            </a:pPr>
            <a:endParaRPr dirty="0"/>
          </a:p>
        </p:txBody>
      </p:sp>
      <p:sp>
        <p:nvSpPr>
          <p:cNvPr id="332" name="Google Shape;33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CA" dirty="0"/>
              <a:t>Cars look very different in other datasets, plus there are other biases like label error bias, etc.</a:t>
            </a:r>
            <a:endParaRPr dirty="0"/>
          </a:p>
        </p:txBody>
      </p:sp>
      <p:sp>
        <p:nvSpPr>
          <p:cNvPr id="364" name="Google Shape;364;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000000"/>
                </a:solidFill>
                <a:ea typeface="Calibri"/>
                <a:cs typeface="Calibri"/>
                <a:sym typeface="Calibri"/>
              </a:rPr>
              <a:t>12</a:t>
            </a:fld>
            <a:endParaRPr sz="1200" b="0" i="0" u="none" strike="noStrike" cap="none" dirty="0">
              <a:solidFill>
                <a:srgbClr val="000000"/>
              </a:solidFill>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FFHQ dataset available here: https://github.com/NVlabs/ffhq-dataset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Followed up by another dataset called </a:t>
            </a:r>
            <a:r>
              <a:rPr lang="en-CA" dirty="0" err="1"/>
              <a:t>ffhq</a:t>
            </a:r>
            <a:r>
              <a:rPr lang="en-CA" dirty="0"/>
              <a:t> dataset (</a:t>
            </a:r>
            <a:r>
              <a:rPr lang="en-CA" dirty="0" err="1"/>
              <a:t>flickr</a:t>
            </a:r>
            <a:r>
              <a:rPr lang="en-CA" dirty="0"/>
              <a:t> faces high quality). This dataset has some statistics associated with it. But 85% are unknown still!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Images that are generated -&gt; slight reduction in Black representation. Now you could intentionally rebalance it… </a:t>
            </a:r>
            <a:endParaRPr lang="en-US" dirty="0"/>
          </a:p>
          <a:p>
            <a:endParaRPr lang="en-US" dirty="0"/>
          </a:p>
        </p:txBody>
      </p:sp>
      <p:sp>
        <p:nvSpPr>
          <p:cNvPr id="4" name="Slide Number Placeholder 3"/>
          <p:cNvSpPr>
            <a:spLocks noGrp="1"/>
          </p:cNvSpPr>
          <p:nvPr>
            <p:ph type="sldNum" sz="quarter" idx="5"/>
          </p:nvPr>
        </p:nvSpPr>
        <p:spPr/>
        <p:txBody>
          <a:bodyPr/>
          <a:lstStyle/>
          <a:p>
            <a:fld id="{B3A2302C-9981-4983-B8BC-F23C8DE42382}" type="slidenum">
              <a:rPr lang="en-CA" smtClean="0"/>
              <a:pPr/>
              <a:t>13</a:t>
            </a:fld>
            <a:endParaRPr lang="en-CA" dirty="0"/>
          </a:p>
        </p:txBody>
      </p:sp>
    </p:spTree>
    <p:extLst>
      <p:ext uri="{BB962C8B-B14F-4D97-AF65-F5344CB8AC3E}">
        <p14:creationId xmlns:p14="http://schemas.microsoft.com/office/powerpoint/2010/main" val="229120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1" name="Google Shape;451;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Very difficult to mitigate / curate *giant* datasets (many datasets now consist of billions of images)</a:t>
            </a:r>
            <a:endParaRPr dirty="0"/>
          </a:p>
        </p:txBody>
      </p:sp>
      <p:sp>
        <p:nvSpPr>
          <p:cNvPr id="451" name="Google Shape;451;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6763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PlusJakartaSans"/>
              </a:rPr>
              <a:t>Photo by Jens </a:t>
            </a:r>
            <a:r>
              <a:rPr lang="en-US" b="0" i="0" dirty="0" err="1">
                <a:solidFill>
                  <a:srgbClr val="000000"/>
                </a:solidFill>
                <a:effectLst/>
                <a:latin typeface="PlusJakartaSans"/>
              </a:rPr>
              <a:t>Johnsson</a:t>
            </a:r>
            <a:r>
              <a:rPr lang="en-US" b="0" i="0" dirty="0">
                <a:solidFill>
                  <a:srgbClr val="000000"/>
                </a:solidFill>
                <a:effectLst/>
                <a:latin typeface="PlusJakartaSans"/>
              </a:rPr>
              <a:t>: https://www.pexels.com/photo/brown-wooden-arrow-signed-66100/</a:t>
            </a:r>
            <a:endParaRPr dirty="0"/>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152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notice the “bias” in this dataset?</a:t>
            </a:r>
          </a:p>
          <a:p>
            <a:endParaRPr lang="en-US" dirty="0"/>
          </a:p>
          <a:p>
            <a:r>
              <a:rPr lang="en-US" dirty="0"/>
              <a:t>All of the mugs have the handles on the right!</a:t>
            </a:r>
          </a:p>
          <a:p>
            <a:endParaRPr lang="en-US" dirty="0"/>
          </a:p>
          <a:p>
            <a:r>
              <a:rPr lang="en-US" dirty="0"/>
              <a:t>How could you mitigate bias in this dataset? Simple data augmentations/flipping cropping, etc. can be helpful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ea typeface="Calibri"/>
                <a:cs typeface="Calibri"/>
                <a:sym typeface="Calibri"/>
              </a:rPr>
              <a:t>19</a:t>
            </a:fld>
            <a:endParaRPr lang="en-CA"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122676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PlusJakartaSans"/>
              </a:rPr>
              <a:t>Photo by Jens </a:t>
            </a:r>
            <a:r>
              <a:rPr lang="en-US" b="0" i="0" dirty="0" err="1">
                <a:solidFill>
                  <a:srgbClr val="000000"/>
                </a:solidFill>
                <a:effectLst/>
                <a:latin typeface="PlusJakartaSans"/>
              </a:rPr>
              <a:t>Johnsson</a:t>
            </a:r>
            <a:r>
              <a:rPr lang="en-US" b="0" i="0" dirty="0">
                <a:solidFill>
                  <a:srgbClr val="000000"/>
                </a:solidFill>
                <a:effectLst/>
                <a:latin typeface="PlusJakartaSans"/>
              </a:rPr>
              <a:t>: https://www.pexels.com/photo/brown-wooden-arrow-signed-66100/</a:t>
            </a:r>
            <a:endParaRPr dirty="0"/>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AutoNum type="arabicPeriod"/>
            </a:pPr>
            <a:r>
              <a:rPr lang="en-CA" dirty="0"/>
              <a:t>one way to detect and mitigate bias is to create a smaller, unbiased dataset (using set classes and predetermined rules, e.g., Fitzpatrick Skin Type classification system)</a:t>
            </a:r>
          </a:p>
          <a:p>
            <a:pPr marL="457200" lvl="0" indent="-228600" algn="l" rtl="0">
              <a:lnSpc>
                <a:spcPct val="100000"/>
              </a:lnSpc>
              <a:spcBef>
                <a:spcPts val="0"/>
              </a:spcBef>
              <a:spcAft>
                <a:spcPts val="0"/>
              </a:spcAft>
              <a:buSzPts val="1400"/>
              <a:buAutoNum type="arabicPeriod"/>
            </a:pPr>
            <a:endParaRPr lang="en-CA" dirty="0"/>
          </a:p>
        </p:txBody>
      </p:sp>
      <p:sp>
        <p:nvSpPr>
          <p:cNvPr id="460" name="Google Shape;460;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000000"/>
                </a:solidFill>
                <a:ea typeface="Calibri"/>
                <a:cs typeface="Calibri"/>
                <a:sym typeface="Calibri"/>
              </a:rPr>
              <a:t>20</a:t>
            </a:fld>
            <a:endParaRPr sz="1200" b="0" i="0" u="none" strike="noStrike" cap="none" dirty="0">
              <a:solidFill>
                <a:srgbClr val="000000"/>
              </a:solidFill>
              <a:ea typeface="Calibri"/>
              <a:cs typeface="Calibri"/>
              <a:sym typeface="Calibri"/>
            </a:endParaRPr>
          </a:p>
        </p:txBody>
      </p:sp>
    </p:spTree>
    <p:extLst>
      <p:ext uri="{BB962C8B-B14F-4D97-AF65-F5344CB8AC3E}">
        <p14:creationId xmlns:p14="http://schemas.microsoft.com/office/powerpoint/2010/main" val="576914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lusjakartasans"/>
              </a:rPr>
              <a:t>Photo by </a:t>
            </a:r>
            <a:r>
              <a:rPr lang="en-US" b="0" i="0" dirty="0" err="1">
                <a:solidFill>
                  <a:srgbClr val="000000"/>
                </a:solidFill>
                <a:effectLst/>
                <a:latin typeface="plusjakartasans"/>
              </a:rPr>
              <a:t>cottonbro</a:t>
            </a:r>
            <a:r>
              <a:rPr lang="en-US" b="0" i="0" dirty="0">
                <a:solidFill>
                  <a:srgbClr val="000000"/>
                </a:solidFill>
                <a:effectLst/>
                <a:latin typeface="plusjakartasans"/>
              </a:rPr>
              <a:t> studio: https://www.pexels.com/photo/stainless-steel-combination-wrench-set-4480452/</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ea typeface="Calibri"/>
                <a:cs typeface="Calibri"/>
                <a:sym typeface="Calibri"/>
              </a:rPr>
              <a:t>21</a:t>
            </a:fld>
            <a:endParaRPr lang="en-CA"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2763664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lusjakartasans"/>
              </a:rPr>
              <a:t>Photo by </a:t>
            </a:r>
            <a:r>
              <a:rPr lang="en-US" b="0" i="0" dirty="0" err="1">
                <a:solidFill>
                  <a:srgbClr val="000000"/>
                </a:solidFill>
                <a:effectLst/>
                <a:latin typeface="plusjakartasans"/>
              </a:rPr>
              <a:t>cottonbro</a:t>
            </a:r>
            <a:r>
              <a:rPr lang="en-US" b="0" i="0" dirty="0">
                <a:solidFill>
                  <a:srgbClr val="000000"/>
                </a:solidFill>
                <a:effectLst/>
                <a:latin typeface="plusjakartasans"/>
              </a:rPr>
              <a:t> studio: https://www.pexels.com/photo/stainless-steel-combination-wrench-set-4480452/</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ea typeface="Calibri"/>
                <a:cs typeface="Calibri"/>
                <a:sym typeface="Calibri"/>
              </a:rPr>
              <a:t>22</a:t>
            </a:fld>
            <a:endParaRPr lang="en-CA"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49627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lusjakartasans"/>
              </a:rPr>
              <a:t>Photo by </a:t>
            </a:r>
            <a:r>
              <a:rPr lang="en-US" b="0" i="0" dirty="0" err="1">
                <a:solidFill>
                  <a:srgbClr val="000000"/>
                </a:solidFill>
                <a:effectLst/>
                <a:latin typeface="plusjakartasans"/>
              </a:rPr>
              <a:t>cottonbro</a:t>
            </a:r>
            <a:r>
              <a:rPr lang="en-US" b="0" i="0" dirty="0">
                <a:solidFill>
                  <a:srgbClr val="000000"/>
                </a:solidFill>
                <a:effectLst/>
                <a:latin typeface="plusjakartasans"/>
              </a:rPr>
              <a:t> studio: https://www.pexels.com/photo/stainless-steel-combination-wrench-set-4480452/</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ea typeface="Calibri"/>
                <a:cs typeface="Calibri"/>
                <a:sym typeface="Calibri"/>
              </a:rPr>
              <a:t>23</a:t>
            </a:fld>
            <a:endParaRPr lang="en-CA"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1862032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lusjakartasans"/>
              </a:rPr>
              <a:t>Photo by </a:t>
            </a:r>
            <a:r>
              <a:rPr lang="en-US" b="0" i="0" dirty="0" err="1">
                <a:solidFill>
                  <a:srgbClr val="000000"/>
                </a:solidFill>
                <a:effectLst/>
                <a:latin typeface="plusjakartasans"/>
              </a:rPr>
              <a:t>cottonbro</a:t>
            </a:r>
            <a:r>
              <a:rPr lang="en-US" b="0" i="0" dirty="0">
                <a:solidFill>
                  <a:srgbClr val="000000"/>
                </a:solidFill>
                <a:effectLst/>
                <a:latin typeface="plusjakartasans"/>
              </a:rPr>
              <a:t> studio: https://www.pexels.com/photo/stainless-steel-combination-wrench-set-4480452/</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ea typeface="Calibri"/>
                <a:cs typeface="Calibri"/>
                <a:sym typeface="Calibri"/>
              </a:rPr>
              <a:t>24</a:t>
            </a:fld>
            <a:endParaRPr lang="en-CA"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2727416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lusjakartasans"/>
              </a:rPr>
              <a:t>Photo by </a:t>
            </a:r>
            <a:r>
              <a:rPr lang="en-US" b="0" i="0" dirty="0" err="1">
                <a:solidFill>
                  <a:srgbClr val="000000"/>
                </a:solidFill>
                <a:effectLst/>
                <a:latin typeface="plusjakartasans"/>
              </a:rPr>
              <a:t>cottonbro</a:t>
            </a:r>
            <a:r>
              <a:rPr lang="en-US" b="0" i="0" dirty="0">
                <a:solidFill>
                  <a:srgbClr val="000000"/>
                </a:solidFill>
                <a:effectLst/>
                <a:latin typeface="plusjakartasans"/>
              </a:rPr>
              <a:t> studio: https://www.pexels.com/photo/stainless-steel-combination-wrench-set-4480452/</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ea typeface="Calibri"/>
                <a:cs typeface="Calibri"/>
                <a:sym typeface="Calibri"/>
              </a:rPr>
              <a:t>25</a:t>
            </a:fld>
            <a:endParaRPr lang="en-CA" sz="1200" b="0" i="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1379790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PlusJakartaSans"/>
              </a:rPr>
              <a:t>Photo by Jens </a:t>
            </a:r>
            <a:r>
              <a:rPr lang="en-US" b="0" i="0" dirty="0" err="1">
                <a:solidFill>
                  <a:srgbClr val="000000"/>
                </a:solidFill>
                <a:effectLst/>
                <a:latin typeface="PlusJakartaSans"/>
              </a:rPr>
              <a:t>Johnsson</a:t>
            </a:r>
            <a:r>
              <a:rPr lang="en-US" b="0" i="0" dirty="0">
                <a:solidFill>
                  <a:srgbClr val="000000"/>
                </a:solidFill>
                <a:effectLst/>
                <a:latin typeface="PlusJakartaSans"/>
              </a:rPr>
              <a:t>: https://www.pexels.com/photo/brown-wooden-arrow-signed-66100/</a:t>
            </a:r>
            <a:endParaRPr dirty="0"/>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4356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focus on one use: determining whether a mole is cancerous or not. Dermatologists and oncologists often visually inspect moles before doing biopsies on them. They typically use their intuition – can it be done more quickly and accurately by AI? If so, that would be nice – would enable far more diagnoses, better cancer screening, etc. And the answer appears to be yes.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lang="en-CA" sz="1200" b="0" i="0" u="none" strike="noStrike" kern="0" cap="none" spc="0" normalizeH="0" baseline="0" noProof="0" dirty="0">
              <a:ln>
                <a:noFill/>
              </a:ln>
              <a:solidFill>
                <a:srgbClr val="000000"/>
              </a:solidFill>
              <a:effectLst/>
              <a:uLnTx/>
              <a:uFillTx/>
              <a:ea typeface="Calibri"/>
              <a:cs typeface="Calibri"/>
              <a:sym typeface="Calibri"/>
            </a:endParaRPr>
          </a:p>
        </p:txBody>
      </p:sp>
    </p:spTree>
    <p:extLst>
      <p:ext uri="{BB962C8B-B14F-4D97-AF65-F5344CB8AC3E}">
        <p14:creationId xmlns:p14="http://schemas.microsoft.com/office/powerpoint/2010/main" val="1936107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515" name="Google Shape;51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601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Computer science instructor should introduce Celeb-A dataset. Note that it is an unlabeled data set. </a:t>
            </a:r>
            <a:endParaRPr dirty="0"/>
          </a:p>
        </p:txBody>
      </p:sp>
      <p:sp>
        <p:nvSpPr>
          <p:cNvPr id="313" name="Google Shape;3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3135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b="1" i="0" dirty="0">
                <a:solidFill>
                  <a:srgbClr val="000000"/>
                </a:solidFill>
                <a:effectLst/>
                <a:latin typeface="plusjakartasans"/>
              </a:rPr>
              <a:t>Photo by </a:t>
            </a:r>
            <a:r>
              <a:rPr lang="en-US" b="1" i="0" dirty="0" err="1">
                <a:solidFill>
                  <a:srgbClr val="000000"/>
                </a:solidFill>
                <a:effectLst/>
                <a:latin typeface="plusjakartasans"/>
              </a:rPr>
              <a:t>fauxels</a:t>
            </a:r>
            <a:r>
              <a:rPr lang="en-US" b="1" i="0" dirty="0">
                <a:solidFill>
                  <a:srgbClr val="000000"/>
                </a:solidFill>
                <a:effectLst/>
                <a:latin typeface="plusjakartasans"/>
              </a:rPr>
              <a:t>: </a:t>
            </a:r>
            <a:r>
              <a:rPr lang="en-US" b="0" i="0" dirty="0">
                <a:solidFill>
                  <a:srgbClr val="000000"/>
                </a:solidFill>
                <a:effectLst/>
                <a:latin typeface="plusjakartasans"/>
              </a:rPr>
              <a:t>https://www.pexels.com/photo/top-view-photo-of-people-having-a-meeting-3183165/</a:t>
            </a:r>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2297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515" name="Google Shape;51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2142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dirty="0">
                <a:latin typeface="Bierstadt" panose="020B0004020202020204" pitchFamily="34" charset="0"/>
                <a:cs typeface="Proxima Nova" panose="020B0604020202020204" charset="0"/>
              </a:rPr>
              <a:t>One version of this: should we aim for datasets that are representative of demographics, or more diverse than demographics? </a:t>
            </a:r>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dirty="0">
                <a:latin typeface="Bierstadt" panose="020B0004020202020204" pitchFamily="34" charset="0"/>
                <a:cs typeface="Proxima Nova" panose="020B0604020202020204" charset="0"/>
              </a:rPr>
              <a:t>Image Source: Wikipedia (https://en.wikipedia.org/wiki/John_Stuart_Mill#/media/File:John_Stuart_Mill_by_London_Stereoscopic_Company,_c1870.jpg)</a:t>
            </a:r>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1943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3: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CA" b="1" dirty="0">
                <a:latin typeface="Bierstadt" panose="020B0004020202020204" pitchFamily="34" charset="0"/>
                <a:cs typeface="Proxima Nova" panose="020B0604020202020204" charset="0"/>
              </a:rPr>
              <a:t>Background</a:t>
            </a:r>
            <a:r>
              <a:rPr lang="en-CA" dirty="0">
                <a:latin typeface="Bierstadt" panose="020B0004020202020204" pitchFamily="34" charset="0"/>
                <a:cs typeface="Proxima Nova" panose="020B0604020202020204" charset="0"/>
              </a:rPr>
              <a:t> </a:t>
            </a:r>
            <a:r>
              <a:rPr lang="en-CA" b="1" dirty="0">
                <a:latin typeface="Bierstadt" panose="020B0004020202020204" pitchFamily="34" charset="0"/>
                <a:cs typeface="Proxima Nova" panose="020B0604020202020204" charset="0"/>
              </a:rPr>
              <a:t>Image Source: </a:t>
            </a:r>
            <a:r>
              <a:rPr lang="en-CA" dirty="0">
                <a:latin typeface="Bierstadt" panose="020B0004020202020204" pitchFamily="34" charset="0"/>
                <a:cs typeface="Proxima Nova" panose="020B0604020202020204" charset="0"/>
              </a:rPr>
              <a:t>Robin Higgins at </a:t>
            </a:r>
            <a:r>
              <a:rPr lang="en-CA" dirty="0" err="1">
                <a:latin typeface="Bierstadt" panose="020B0004020202020204" pitchFamily="34" charset="0"/>
                <a:cs typeface="Proxima Nova" panose="020B0604020202020204" charset="0"/>
              </a:rPr>
              <a:t>pixabay</a:t>
            </a:r>
            <a:r>
              <a:rPr lang="en-CA" dirty="0">
                <a:latin typeface="Bierstadt" panose="020B0004020202020204" pitchFamily="34" charset="0"/>
                <a:cs typeface="Proxima Nova" panose="020B0604020202020204" charset="0"/>
              </a:rPr>
              <a:t> (https://pixabay.com/photos/thinking-person-person-thinking-2681494/)</a:t>
            </a:r>
            <a:endParaRPr dirty="0">
              <a:latin typeface="Bierstadt" panose="020B0004020202020204" pitchFamily="34" charset="0"/>
              <a:cs typeface="Proxima Nova" panose="020B0604020202020204" charset="0"/>
            </a:endParaRPr>
          </a:p>
          <a:p>
            <a:pPr marL="0" indent="0"/>
            <a:endParaRPr dirty="0">
              <a:latin typeface="Bierstadt" panose="020B0004020202020204" pitchFamily="34" charset="0"/>
              <a:cs typeface="Proxima Nova" panose="020B0604020202020204" charset="0"/>
            </a:endParaRPr>
          </a:p>
        </p:txBody>
      </p:sp>
      <p:sp>
        <p:nvSpPr>
          <p:cNvPr id="626" name="Google Shape;626;p13: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Bierstadt" panose="020B0004020202020204" pitchFamily="34" charset="0"/>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400"/>
                <a:buFont typeface="Arial"/>
                <a:buNone/>
                <a:tabLst/>
                <a:defRPr/>
              </a:pPr>
              <a:t>34</a:t>
            </a:fld>
            <a:endParaRPr kumimoji="0"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Tree>
    <p:extLst>
      <p:ext uri="{BB962C8B-B14F-4D97-AF65-F5344CB8AC3E}">
        <p14:creationId xmlns:p14="http://schemas.microsoft.com/office/powerpoint/2010/main" val="2053582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515" name="Google Shape;51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8834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515" name="Google Shape;51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3304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defTabSz="931774">
              <a:defRPr/>
            </a:pPr>
            <a:r>
              <a:rPr lang="en-US" dirty="0">
                <a:latin typeface="Bierstadt" panose="020B0004020202020204" pitchFamily="34" charset="0"/>
                <a:cs typeface="Proxima Nova" panose="020B0604020202020204" charset="0"/>
              </a:rPr>
              <a:t>Image Source: Wikipedia (https://en.wikipedia.org/wiki/John_Stuart_Mill#/media/File:John_Stuart_Mill_by_London_Stereoscopic_Company,_c1870.jpg)</a:t>
            </a:r>
          </a:p>
          <a:p>
            <a:pPr marL="0" indent="0"/>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4630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b="1" i="0" dirty="0">
                <a:solidFill>
                  <a:srgbClr val="000000"/>
                </a:solidFill>
                <a:effectLst/>
                <a:latin typeface="plusjakartasans"/>
              </a:rPr>
              <a:t>Photo by </a:t>
            </a:r>
            <a:r>
              <a:rPr lang="en-US" b="1" i="0" dirty="0" err="1">
                <a:solidFill>
                  <a:srgbClr val="000000"/>
                </a:solidFill>
                <a:effectLst/>
                <a:latin typeface="plusjakartasans"/>
              </a:rPr>
              <a:t>fauxels</a:t>
            </a:r>
            <a:r>
              <a:rPr lang="en-US" b="1" i="0" dirty="0">
                <a:solidFill>
                  <a:srgbClr val="000000"/>
                </a:solidFill>
                <a:effectLst/>
                <a:latin typeface="plusjakartasans"/>
              </a:rPr>
              <a:t>: </a:t>
            </a:r>
            <a:r>
              <a:rPr lang="en-US" b="0" i="0" dirty="0">
                <a:solidFill>
                  <a:srgbClr val="000000"/>
                </a:solidFill>
                <a:effectLst/>
                <a:latin typeface="plusjakartasans"/>
              </a:rPr>
              <a:t>https://www.pexels.com/photo/top-view-photo-of-people-having-a-meeting-3183165/</a:t>
            </a:r>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1547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515" name="Google Shape;51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96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Some sample answers: no children, not racially diverse, mostly young people, most women are wearing make-up.. </a:t>
            </a:r>
          </a:p>
          <a:p>
            <a:pPr marL="0" lvl="0" indent="0" algn="l" rtl="0">
              <a:lnSpc>
                <a:spcPct val="100000"/>
              </a:lnSpc>
              <a:spcBef>
                <a:spcPts val="0"/>
              </a:spcBef>
              <a:spcAft>
                <a:spcPts val="0"/>
              </a:spcAft>
              <a:buSzPts val="1400"/>
              <a:buNone/>
            </a:pPr>
            <a:endParaRPr dirty="0"/>
          </a:p>
        </p:txBody>
      </p:sp>
      <p:sp>
        <p:nvSpPr>
          <p:cNvPr id="313" name="Google Shape;3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1371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515" name="Google Shape;51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8295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515" name="Google Shape;51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6338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dirty="0">
                <a:latin typeface="Bierstadt" panose="020B0004020202020204" pitchFamily="34" charset="0"/>
                <a:cs typeface="Proxima Nova" panose="020B0604020202020204" charset="0"/>
              </a:rPr>
              <a:t>One version of this: should we aim for datasets that are representative of demographics, or more diverse than demographics? </a:t>
            </a:r>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8107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515" name="Google Shape;51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7245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515" name="Google Shape;51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9151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b="1" i="0" dirty="0">
                <a:solidFill>
                  <a:srgbClr val="000000"/>
                </a:solidFill>
                <a:effectLst/>
                <a:latin typeface="plusjakartasans"/>
              </a:rPr>
              <a:t>Photo by </a:t>
            </a:r>
            <a:r>
              <a:rPr lang="en-US" b="1" i="0" dirty="0" err="1">
                <a:solidFill>
                  <a:srgbClr val="000000"/>
                </a:solidFill>
                <a:effectLst/>
                <a:latin typeface="plusjakartasans"/>
              </a:rPr>
              <a:t>fauxels</a:t>
            </a:r>
            <a:r>
              <a:rPr lang="en-US" b="1" i="0" dirty="0">
                <a:solidFill>
                  <a:srgbClr val="000000"/>
                </a:solidFill>
                <a:effectLst/>
                <a:latin typeface="plusjakartasans"/>
              </a:rPr>
              <a:t>: </a:t>
            </a:r>
            <a:r>
              <a:rPr lang="en-US" b="0" i="0" dirty="0">
                <a:solidFill>
                  <a:srgbClr val="000000"/>
                </a:solidFill>
                <a:effectLst/>
                <a:latin typeface="plusjakartasans"/>
              </a:rPr>
              <a:t>https://www.pexels.com/photo/top-view-photo-of-people-having-a-meeting-3183165/</a:t>
            </a:r>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9008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3: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CA" b="1" dirty="0">
                <a:latin typeface="Bierstadt" panose="020B0004020202020204" pitchFamily="34" charset="0"/>
                <a:cs typeface="Proxima Nova" panose="020B0604020202020204" charset="0"/>
              </a:rPr>
              <a:t>Background</a:t>
            </a:r>
            <a:r>
              <a:rPr lang="en-CA" dirty="0">
                <a:latin typeface="Bierstadt" panose="020B0004020202020204" pitchFamily="34" charset="0"/>
                <a:cs typeface="Proxima Nova" panose="020B0604020202020204" charset="0"/>
              </a:rPr>
              <a:t> </a:t>
            </a:r>
            <a:r>
              <a:rPr lang="en-CA" b="1" dirty="0">
                <a:latin typeface="Bierstadt" panose="020B0004020202020204" pitchFamily="34" charset="0"/>
                <a:cs typeface="Proxima Nova" panose="020B0604020202020204" charset="0"/>
              </a:rPr>
              <a:t>Image Source: </a:t>
            </a:r>
            <a:r>
              <a:rPr lang="en-CA" dirty="0">
                <a:latin typeface="Bierstadt" panose="020B0004020202020204" pitchFamily="34" charset="0"/>
                <a:cs typeface="Proxima Nova" panose="020B0604020202020204" charset="0"/>
              </a:rPr>
              <a:t>Robin Higgins at </a:t>
            </a:r>
            <a:r>
              <a:rPr lang="en-CA" dirty="0" err="1">
                <a:latin typeface="Bierstadt" panose="020B0004020202020204" pitchFamily="34" charset="0"/>
                <a:cs typeface="Proxima Nova" panose="020B0604020202020204" charset="0"/>
              </a:rPr>
              <a:t>pixabay</a:t>
            </a:r>
            <a:r>
              <a:rPr lang="en-CA" dirty="0">
                <a:latin typeface="Bierstadt" panose="020B0004020202020204" pitchFamily="34" charset="0"/>
                <a:cs typeface="Proxima Nova" panose="020B0604020202020204" charset="0"/>
              </a:rPr>
              <a:t> (https://pixabay.com/photos/thinking-person-person-thinking-2681494/)</a:t>
            </a:r>
            <a:endParaRPr dirty="0">
              <a:latin typeface="Bierstadt" panose="020B0004020202020204" pitchFamily="34" charset="0"/>
              <a:cs typeface="Proxima Nova" panose="020B0604020202020204" charset="0"/>
            </a:endParaRPr>
          </a:p>
          <a:p>
            <a:pPr marL="0" indent="0"/>
            <a:endParaRPr dirty="0">
              <a:latin typeface="Bierstadt" panose="020B0004020202020204" pitchFamily="34" charset="0"/>
              <a:cs typeface="Proxima Nova" panose="020B0604020202020204" charset="0"/>
            </a:endParaRPr>
          </a:p>
        </p:txBody>
      </p:sp>
      <p:sp>
        <p:nvSpPr>
          <p:cNvPr id="626" name="Google Shape;626;p13: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Bierstadt" panose="020B0004020202020204" pitchFamily="34" charset="0"/>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400"/>
                <a:buFont typeface="Arial"/>
                <a:buNone/>
                <a:tabLst/>
                <a:defRPr/>
              </a:pPr>
              <a:t>46</a:t>
            </a:fld>
            <a:endParaRPr kumimoji="0"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Tree>
    <p:extLst>
      <p:ext uri="{BB962C8B-B14F-4D97-AF65-F5344CB8AC3E}">
        <p14:creationId xmlns:p14="http://schemas.microsoft.com/office/powerpoint/2010/main" val="1268350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dirty="0">
                <a:latin typeface="Bierstadt" panose="020B0004020202020204" pitchFamily="34" charset="0"/>
                <a:cs typeface="Proxima Nova" panose="020B0604020202020204" charset="0"/>
              </a:rPr>
              <a:t>Image Source: Wikipedia (https://en.wikipedia.org/wiki/John_Stuart_Mill#/media/File:Stuart_Mill_G_F_Watts.jpg)</a:t>
            </a:r>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8788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3: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CA" b="1" dirty="0">
                <a:latin typeface="Bierstadt" panose="020B0004020202020204" pitchFamily="34" charset="0"/>
                <a:cs typeface="Proxima Nova" panose="020B0604020202020204" charset="0"/>
              </a:rPr>
              <a:t>Background</a:t>
            </a:r>
            <a:r>
              <a:rPr lang="en-CA" dirty="0">
                <a:latin typeface="Bierstadt" panose="020B0004020202020204" pitchFamily="34" charset="0"/>
                <a:cs typeface="Proxima Nova" panose="020B0604020202020204" charset="0"/>
              </a:rPr>
              <a:t> </a:t>
            </a:r>
            <a:r>
              <a:rPr lang="en-CA" b="1" dirty="0">
                <a:latin typeface="Bierstadt" panose="020B0004020202020204" pitchFamily="34" charset="0"/>
                <a:cs typeface="Proxima Nova" panose="020B0604020202020204" charset="0"/>
              </a:rPr>
              <a:t>Image Source: </a:t>
            </a:r>
            <a:r>
              <a:rPr lang="en-CA" dirty="0">
                <a:latin typeface="Bierstadt" panose="020B0004020202020204" pitchFamily="34" charset="0"/>
                <a:cs typeface="Proxima Nova" panose="020B0604020202020204" charset="0"/>
              </a:rPr>
              <a:t>Robin Higgins at </a:t>
            </a:r>
            <a:r>
              <a:rPr lang="en-CA" dirty="0" err="1">
                <a:latin typeface="Bierstadt" panose="020B0004020202020204" pitchFamily="34" charset="0"/>
                <a:cs typeface="Proxima Nova" panose="020B0604020202020204" charset="0"/>
              </a:rPr>
              <a:t>pixabay</a:t>
            </a:r>
            <a:r>
              <a:rPr lang="en-CA" dirty="0">
                <a:latin typeface="Bierstadt" panose="020B0004020202020204" pitchFamily="34" charset="0"/>
                <a:cs typeface="Proxima Nova" panose="020B0604020202020204" charset="0"/>
              </a:rPr>
              <a:t> (https://pixabay.com/photos/thinking-person-person-thinking-2681494/)</a:t>
            </a:r>
            <a:endParaRPr dirty="0">
              <a:latin typeface="Bierstadt" panose="020B0004020202020204" pitchFamily="34" charset="0"/>
              <a:cs typeface="Proxima Nova" panose="020B0604020202020204" charset="0"/>
            </a:endParaRPr>
          </a:p>
          <a:p>
            <a:pPr marL="0" indent="0"/>
            <a:endParaRPr dirty="0">
              <a:latin typeface="Bierstadt" panose="020B0004020202020204" pitchFamily="34" charset="0"/>
              <a:cs typeface="Proxima Nova" panose="020B0604020202020204" charset="0"/>
            </a:endParaRPr>
          </a:p>
        </p:txBody>
      </p:sp>
      <p:sp>
        <p:nvSpPr>
          <p:cNvPr id="626" name="Google Shape;626;p13: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Bierstadt" panose="020B0004020202020204" pitchFamily="34" charset="0"/>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400"/>
                <a:buFont typeface="Arial"/>
                <a:buNone/>
                <a:tabLst/>
                <a:defRPr/>
              </a:pPr>
              <a:t>48</a:t>
            </a:fld>
            <a:endParaRPr kumimoji="0"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41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Sample answers:</a:t>
            </a:r>
          </a:p>
          <a:p>
            <a:pPr marL="0" lvl="0" indent="0" algn="l" rtl="0">
              <a:lnSpc>
                <a:spcPct val="100000"/>
              </a:lnSpc>
              <a:spcBef>
                <a:spcPts val="0"/>
              </a:spcBef>
              <a:spcAft>
                <a:spcPts val="0"/>
              </a:spcAft>
              <a:buSzPts val="1400"/>
              <a:buNone/>
            </a:pPr>
            <a:r>
              <a:rPr lang="en-CA" dirty="0"/>
              <a:t>1. All direct profiles – so can’t use it to train 3d images, generate side profiles</a:t>
            </a:r>
          </a:p>
          <a:p>
            <a:pPr marL="0" lvl="0" indent="0" algn="l" rtl="0">
              <a:lnSpc>
                <a:spcPct val="100000"/>
              </a:lnSpc>
              <a:spcBef>
                <a:spcPts val="0"/>
              </a:spcBef>
              <a:spcAft>
                <a:spcPts val="0"/>
              </a:spcAft>
              <a:buSzPts val="1400"/>
              <a:buNone/>
            </a:pPr>
            <a:r>
              <a:rPr lang="en-CA" dirty="0"/>
              <a:t>2. Eyes are all looking at the camera</a:t>
            </a:r>
          </a:p>
          <a:p>
            <a:pPr marL="0" lvl="0" indent="0" algn="l" rtl="0">
              <a:lnSpc>
                <a:spcPct val="100000"/>
              </a:lnSpc>
              <a:spcBef>
                <a:spcPts val="0"/>
              </a:spcBef>
              <a:spcAft>
                <a:spcPts val="0"/>
              </a:spcAft>
              <a:buSzPts val="1400"/>
              <a:buNone/>
            </a:pPr>
            <a:r>
              <a:rPr lang="en-CA" dirty="0"/>
              <a:t>3. Can’t predict age groups well (because lack of elderly people), likely to misfire on non-white people</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endParaRPr dirty="0"/>
          </a:p>
        </p:txBody>
      </p:sp>
      <p:sp>
        <p:nvSpPr>
          <p:cNvPr id="313" name="Google Shape;3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46618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3: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CA" b="1" dirty="0">
                <a:latin typeface="Bierstadt" panose="020B0004020202020204" pitchFamily="34" charset="0"/>
                <a:cs typeface="Proxima Nova" panose="020B0604020202020204" charset="0"/>
              </a:rPr>
              <a:t>Background</a:t>
            </a:r>
            <a:r>
              <a:rPr lang="en-CA" dirty="0">
                <a:latin typeface="Bierstadt" panose="020B0004020202020204" pitchFamily="34" charset="0"/>
                <a:cs typeface="Proxima Nova" panose="020B0604020202020204" charset="0"/>
              </a:rPr>
              <a:t> </a:t>
            </a:r>
            <a:r>
              <a:rPr lang="en-CA" b="1" dirty="0">
                <a:latin typeface="Bierstadt" panose="020B0004020202020204" pitchFamily="34" charset="0"/>
                <a:cs typeface="Proxima Nova" panose="020B0604020202020204" charset="0"/>
              </a:rPr>
              <a:t>Image Source: </a:t>
            </a:r>
            <a:r>
              <a:rPr lang="en-CA" dirty="0">
                <a:latin typeface="Bierstadt" panose="020B0004020202020204" pitchFamily="34" charset="0"/>
                <a:cs typeface="Proxima Nova" panose="020B0604020202020204" charset="0"/>
              </a:rPr>
              <a:t>Robin Higgins at </a:t>
            </a:r>
            <a:r>
              <a:rPr lang="en-CA" dirty="0" err="1">
                <a:latin typeface="Bierstadt" panose="020B0004020202020204" pitchFamily="34" charset="0"/>
                <a:cs typeface="Proxima Nova" panose="020B0604020202020204" charset="0"/>
              </a:rPr>
              <a:t>pixabay</a:t>
            </a:r>
            <a:r>
              <a:rPr lang="en-CA" dirty="0">
                <a:latin typeface="Bierstadt" panose="020B0004020202020204" pitchFamily="34" charset="0"/>
                <a:cs typeface="Proxima Nova" panose="020B0604020202020204" charset="0"/>
              </a:rPr>
              <a:t> (https://pixabay.com/photos/thinking-person-person-thinking-2681494/)</a:t>
            </a:r>
            <a:endParaRPr dirty="0">
              <a:latin typeface="Bierstadt" panose="020B0004020202020204" pitchFamily="34" charset="0"/>
              <a:cs typeface="Proxima Nova" panose="020B0604020202020204" charset="0"/>
            </a:endParaRPr>
          </a:p>
          <a:p>
            <a:pPr marL="0" indent="0"/>
            <a:endParaRPr dirty="0">
              <a:latin typeface="Bierstadt" panose="020B0004020202020204" pitchFamily="34" charset="0"/>
              <a:cs typeface="Proxima Nova" panose="020B0604020202020204" charset="0"/>
            </a:endParaRPr>
          </a:p>
        </p:txBody>
      </p:sp>
      <p:sp>
        <p:nvSpPr>
          <p:cNvPr id="626" name="Google Shape;626;p13: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Bierstadt" panose="020B0004020202020204" pitchFamily="34" charset="0"/>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400"/>
                <a:buFont typeface="Arial"/>
                <a:buNone/>
                <a:tabLst/>
                <a:defRPr/>
              </a:pPr>
              <a:t>50</a:t>
            </a:fld>
            <a:endParaRPr kumimoji="0"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Tree>
    <p:extLst>
      <p:ext uri="{BB962C8B-B14F-4D97-AF65-F5344CB8AC3E}">
        <p14:creationId xmlns:p14="http://schemas.microsoft.com/office/powerpoint/2010/main" val="2076259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dirty="0">
                <a:latin typeface="Bierstadt" panose="020B0004020202020204" pitchFamily="34" charset="0"/>
                <a:cs typeface="Proxima Nova" panose="020B0604020202020204" charset="0"/>
              </a:rPr>
              <a:t>Image Source: https://en.wikipedia.org/wiki/Discrimination#/media/File:%22Colored%22_drinking_fountain_from_mid-20th_century_with_african-american_drinking.jpg</a:t>
            </a:r>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2484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latin typeface="Bierstadt" panose="020B0004020202020204" pitchFamily="34" charset="0"/>
                <a:cs typeface="Proxima Nova" panose="020B0604020202020204" charset="0"/>
              </a:rPr>
              <a:t>We use “discrimination” several different ways in the English language – e.g. for fine taste </a:t>
            </a:r>
          </a:p>
          <a:p>
            <a:pPr marL="0" indent="0"/>
            <a:r>
              <a:rPr lang="en-CA" dirty="0">
                <a:latin typeface="Bierstadt" panose="020B0004020202020204" pitchFamily="34" charset="0"/>
                <a:cs typeface="Proxima Nova" panose="020B0604020202020204" charset="0"/>
              </a:rPr>
              <a:t>Image source: https://www.scc-csc.ca/home-accueil/index-eng.aspx</a:t>
            </a:r>
            <a:endParaRPr dirty="0">
              <a:latin typeface="Bierstadt" panose="020B0004020202020204" pitchFamily="34" charset="0"/>
              <a:cs typeface="Proxima Nova" panose="020B0604020202020204" charset="0"/>
            </a:endParaRPr>
          </a:p>
        </p:txBody>
      </p:sp>
      <p:sp>
        <p:nvSpPr>
          <p:cNvPr id="634" name="Google Shape;634;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1544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5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b="0" i="0" dirty="0">
                <a:solidFill>
                  <a:srgbClr val="000000"/>
                </a:solidFill>
                <a:latin typeface="Plus Jakarta Sans"/>
                <a:ea typeface="Plus Jakarta Sans"/>
                <a:cs typeface="Plus Jakarta Sans"/>
                <a:sym typeface="Plus Jakarta Sans"/>
              </a:rPr>
              <a:t>Photo by Cameron Casey: https://www.pexels.com/photo/people-on-sidewalk-selective-focal-photo-1687093/</a:t>
            </a:r>
            <a:endParaRPr dirty="0">
              <a:latin typeface="Bierstadt" panose="020B0004020202020204" pitchFamily="34" charset="0"/>
              <a:cs typeface="Proxima Nova" panose="020B0604020202020204" charset="0"/>
            </a:endParaRPr>
          </a:p>
        </p:txBody>
      </p:sp>
      <p:sp>
        <p:nvSpPr>
          <p:cNvPr id="684" name="Google Shape;684;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b="0" i="0" dirty="0">
                <a:solidFill>
                  <a:srgbClr val="000000"/>
                </a:solidFill>
                <a:latin typeface="Plus Jakarta Sans"/>
                <a:ea typeface="Plus Jakarta Sans"/>
                <a:cs typeface="Plus Jakarta Sans"/>
                <a:sym typeface="Plus Jakarta Sans"/>
              </a:rPr>
              <a:t>Photo by Cameron Casey: https://www.pexels.com/photo/people-on-sidewalk-selective-focal-photo-1687093/</a:t>
            </a:r>
            <a:endParaRPr dirty="0">
              <a:latin typeface="Bierstadt" panose="020B0004020202020204" pitchFamily="34" charset="0"/>
              <a:cs typeface="Proxima Nova" panose="020B0604020202020204" charset="0"/>
            </a:endParaRPr>
          </a:p>
        </p:txBody>
      </p:sp>
      <p:sp>
        <p:nvSpPr>
          <p:cNvPr id="691" name="Google Shape;691;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b="0" i="0" dirty="0">
                <a:solidFill>
                  <a:srgbClr val="000000"/>
                </a:solidFill>
                <a:latin typeface="Plus Jakarta Sans"/>
                <a:ea typeface="Plus Jakarta Sans"/>
                <a:cs typeface="Plus Jakarta Sans"/>
                <a:sym typeface="Plus Jakarta Sans"/>
              </a:rPr>
              <a:t>Photo by </a:t>
            </a:r>
            <a:r>
              <a:rPr lang="en-CA" b="0" i="0" dirty="0" err="1">
                <a:solidFill>
                  <a:srgbClr val="000000"/>
                </a:solidFill>
                <a:latin typeface="Plus Jakarta Sans"/>
                <a:ea typeface="Plus Jakarta Sans"/>
                <a:cs typeface="Plus Jakarta Sans"/>
                <a:sym typeface="Plus Jakarta Sans"/>
              </a:rPr>
              <a:t>meo</a:t>
            </a:r>
            <a:r>
              <a:rPr lang="en-CA" b="0" i="0" dirty="0">
                <a:solidFill>
                  <a:srgbClr val="000000"/>
                </a:solidFill>
                <a:latin typeface="Plus Jakarta Sans"/>
                <a:ea typeface="Plus Jakarta Sans"/>
                <a:cs typeface="Plus Jakarta Sans"/>
                <a:sym typeface="Plus Jakarta Sans"/>
              </a:rPr>
              <a:t>: https://www.pexels.com/photo/photo-of-head-bust-print-artwork-724994/</a:t>
            </a:r>
            <a:endParaRPr dirty="0">
              <a:latin typeface="Bierstadt" panose="020B0004020202020204" pitchFamily="34" charset="0"/>
              <a:cs typeface="Proxima Nova" panose="020B0604020202020204" charset="0"/>
            </a:endParaRPr>
          </a:p>
          <a:p>
            <a:pPr marL="0" indent="0"/>
            <a:endParaRPr b="0" dirty="0">
              <a:latin typeface="Bierstadt" panose="020B0004020202020204" pitchFamily="34" charset="0"/>
              <a:cs typeface="Proxima Nova" panose="020B0604020202020204" charset="0"/>
            </a:endParaRPr>
          </a:p>
        </p:txBody>
      </p:sp>
      <p:sp>
        <p:nvSpPr>
          <p:cNvPr id="698" name="Google Shape;698;p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6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b="0" dirty="0">
                <a:latin typeface="Bierstadt" panose="020B0004020202020204" pitchFamily="34" charset="0"/>
                <a:cs typeface="Proxima Nova" panose="020B0604020202020204" charset="0"/>
              </a:rPr>
              <a:t>https://www.yalelawjournal.org/article/against-immutability</a:t>
            </a:r>
            <a:endParaRPr dirty="0">
              <a:latin typeface="Bierstadt" panose="020B0004020202020204" pitchFamily="34" charset="0"/>
              <a:cs typeface="Proxima Nova" panose="020B0604020202020204" charset="0"/>
            </a:endParaRPr>
          </a:p>
          <a:p>
            <a:pPr marL="0" indent="0"/>
            <a:r>
              <a:rPr lang="en-CA" b="0" i="0" dirty="0">
                <a:solidFill>
                  <a:srgbClr val="000000"/>
                </a:solidFill>
                <a:latin typeface="Plus Jakarta Sans"/>
                <a:ea typeface="Plus Jakarta Sans"/>
                <a:cs typeface="Plus Jakarta Sans"/>
                <a:sym typeface="Plus Jakarta Sans"/>
              </a:rPr>
              <a:t>Photo by Alexander Grey: https://www.pexels.com/photo/rainbow-clay-1452797/</a:t>
            </a:r>
            <a:endParaRPr b="0" dirty="0">
              <a:latin typeface="Bierstadt" panose="020B0004020202020204" pitchFamily="34" charset="0"/>
              <a:cs typeface="Proxima Nova" panose="020B0604020202020204" charset="0"/>
            </a:endParaRPr>
          </a:p>
        </p:txBody>
      </p:sp>
      <p:sp>
        <p:nvSpPr>
          <p:cNvPr id="706" name="Google Shape;706;p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6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b="0" dirty="0">
                <a:latin typeface="Bierstadt" panose="020B0004020202020204" pitchFamily="34" charset="0"/>
                <a:cs typeface="Proxima Nova" panose="020B0604020202020204" charset="0"/>
              </a:rPr>
              <a:t>Image by Gerd Altmann from </a:t>
            </a:r>
            <a:r>
              <a:rPr lang="en-CA" b="0" dirty="0" err="1">
                <a:latin typeface="Bierstadt" panose="020B0004020202020204" pitchFamily="34" charset="0"/>
                <a:cs typeface="Proxima Nova" panose="020B0604020202020204" charset="0"/>
              </a:rPr>
              <a:t>Pixabay</a:t>
            </a:r>
            <a:r>
              <a:rPr lang="en-CA" b="0" dirty="0">
                <a:latin typeface="Bierstadt" panose="020B0004020202020204" pitchFamily="34" charset="0"/>
                <a:cs typeface="Proxima Nova" panose="020B0604020202020204" charset="0"/>
              </a:rPr>
              <a:t> (https://pixabay.com/illustrations/woman-bullying-stress-finger-3089939/)</a:t>
            </a:r>
            <a:endParaRPr dirty="0">
              <a:latin typeface="Bierstadt" panose="020B0004020202020204" pitchFamily="34" charset="0"/>
              <a:cs typeface="Proxima Nova" panose="020B0604020202020204" charset="0"/>
            </a:endParaRPr>
          </a:p>
        </p:txBody>
      </p:sp>
      <p:sp>
        <p:nvSpPr>
          <p:cNvPr id="714" name="Google Shape;714;p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dirty="0">
                <a:latin typeface="Bierstadt" panose="020B0004020202020204" pitchFamily="34" charset="0"/>
                <a:cs typeface="Proxima Nova" panose="020B0604020202020204" charset="0"/>
              </a:rPr>
              <a:t>Image Source: https://en.wikipedia.org/wiki/Discrimination#/media/File:%22Colored%22_drinking_fountain_from_mid-20th_century_with_african-american_drinking.jpg</a:t>
            </a:r>
            <a:endParaRPr dirty="0">
              <a:latin typeface="Bierstadt" panose="020B0004020202020204" pitchFamily="34" charset="0"/>
              <a:cs typeface="Proxima Nova" panose="020B0604020202020204" charset="0"/>
            </a:endParaRPr>
          </a:p>
        </p:txBody>
      </p:sp>
      <p:sp>
        <p:nvSpPr>
          <p:cNvPr id="499" name="Google Shape;49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533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Consider framing the question in this way: “if your research supervisor gave you this dataset and asked you to do something with it?”</a:t>
            </a:r>
          </a:p>
          <a:p>
            <a:pPr marL="0" lvl="0" indent="0" algn="l" rtl="0">
              <a:lnSpc>
                <a:spcPct val="100000"/>
              </a:lnSpc>
              <a:spcBef>
                <a:spcPts val="0"/>
              </a:spcBef>
              <a:spcAft>
                <a:spcPts val="0"/>
              </a:spcAft>
              <a:buSzPts val="1400"/>
              <a:buNone/>
            </a:pPr>
            <a:r>
              <a:rPr lang="en-CA" dirty="0"/>
              <a:t>One answer: producing deepfakes of celebrities</a:t>
            </a:r>
          </a:p>
          <a:p>
            <a:pPr marL="0" lvl="0" indent="0" algn="l" rtl="0">
              <a:lnSpc>
                <a:spcPct val="100000"/>
              </a:lnSpc>
              <a:spcBef>
                <a:spcPts val="0"/>
              </a:spcBef>
              <a:spcAft>
                <a:spcPts val="0"/>
              </a:spcAft>
              <a:buSzPts val="1400"/>
              <a:buNone/>
            </a:pPr>
            <a:endParaRPr dirty="0"/>
          </a:p>
        </p:txBody>
      </p:sp>
      <p:sp>
        <p:nvSpPr>
          <p:cNvPr id="313" name="Google Shape;3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10056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CA" b="0" i="0" dirty="0">
                <a:solidFill>
                  <a:srgbClr val="000000"/>
                </a:solidFill>
                <a:latin typeface="Plus Jakarta Sans"/>
                <a:ea typeface="Plus Jakarta Sans"/>
                <a:cs typeface="Plus Jakarta Sans"/>
                <a:sym typeface="Plus Jakarta Sans"/>
              </a:rPr>
              <a:t>Headline from Vox Media: https://www.vox.com/the-goods/2019/4/17/18412450/tsa-airport-full-body-scanners-racist</a:t>
            </a:r>
            <a:endParaRPr dirty="0">
              <a:latin typeface="Bierstadt" panose="020B0004020202020204" pitchFamily="34" charset="0"/>
              <a:cs typeface="Proxima Nova" panose="020B0604020202020204" charset="0"/>
            </a:endParaRPr>
          </a:p>
        </p:txBody>
      </p:sp>
      <p:sp>
        <p:nvSpPr>
          <p:cNvPr id="691" name="Google Shape;691;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17361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3: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r>
              <a:rPr lang="en-CA" b="1" dirty="0">
                <a:latin typeface="Bierstadt" panose="020B0004020202020204" pitchFamily="34" charset="0"/>
                <a:cs typeface="Proxima Nova" panose="020B0604020202020204" charset="0"/>
              </a:rPr>
              <a:t>Background</a:t>
            </a:r>
            <a:r>
              <a:rPr lang="en-CA" dirty="0">
                <a:latin typeface="Bierstadt" panose="020B0004020202020204" pitchFamily="34" charset="0"/>
                <a:cs typeface="Proxima Nova" panose="020B0604020202020204" charset="0"/>
              </a:rPr>
              <a:t> </a:t>
            </a:r>
            <a:r>
              <a:rPr lang="en-CA" b="1" dirty="0">
                <a:latin typeface="Bierstadt" panose="020B0004020202020204" pitchFamily="34" charset="0"/>
                <a:cs typeface="Proxima Nova" panose="020B0604020202020204" charset="0"/>
              </a:rPr>
              <a:t>Image Source: </a:t>
            </a:r>
            <a:r>
              <a:rPr lang="en-CA" dirty="0">
                <a:latin typeface="Bierstadt" panose="020B0004020202020204" pitchFamily="34" charset="0"/>
                <a:cs typeface="Proxima Nova" panose="020B0604020202020204" charset="0"/>
              </a:rPr>
              <a:t>Robin Higgins at </a:t>
            </a:r>
            <a:r>
              <a:rPr lang="en-CA" dirty="0" err="1">
                <a:latin typeface="Bierstadt" panose="020B0004020202020204" pitchFamily="34" charset="0"/>
                <a:cs typeface="Proxima Nova" panose="020B0604020202020204" charset="0"/>
              </a:rPr>
              <a:t>pixabay</a:t>
            </a:r>
            <a:r>
              <a:rPr lang="en-CA" dirty="0">
                <a:latin typeface="Bierstadt" panose="020B0004020202020204" pitchFamily="34" charset="0"/>
                <a:cs typeface="Proxima Nova" panose="020B0604020202020204" charset="0"/>
              </a:rPr>
              <a:t> (https://pixabay.com/photos/thinking-person-person-thinking-2681494/)</a:t>
            </a:r>
            <a:endParaRPr dirty="0">
              <a:latin typeface="Bierstadt" panose="020B0004020202020204" pitchFamily="34" charset="0"/>
              <a:cs typeface="Proxima Nova" panose="020B0604020202020204" charset="0"/>
            </a:endParaRPr>
          </a:p>
          <a:p>
            <a:pPr marL="0" indent="0"/>
            <a:endParaRPr dirty="0">
              <a:latin typeface="Bierstadt" panose="020B0004020202020204" pitchFamily="34" charset="0"/>
              <a:cs typeface="Proxima Nova" panose="020B0604020202020204" charset="0"/>
            </a:endParaRPr>
          </a:p>
        </p:txBody>
      </p:sp>
      <p:sp>
        <p:nvSpPr>
          <p:cNvPr id="626" name="Google Shape;626;p13: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Bierstadt" panose="020B0004020202020204" pitchFamily="34" charset="0"/>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400"/>
                <a:buFont typeface="Arial"/>
                <a:buNone/>
                <a:tabLst/>
                <a:defRPr/>
              </a:pPr>
              <a:t>61</a:t>
            </a:fld>
            <a:endParaRPr kumimoji="0"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Tree>
    <p:extLst>
      <p:ext uri="{BB962C8B-B14F-4D97-AF65-F5344CB8AC3E}">
        <p14:creationId xmlns:p14="http://schemas.microsoft.com/office/powerpoint/2010/main" val="11998027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PlusJakartaSans"/>
              </a:rPr>
              <a:t>Photo by Jens </a:t>
            </a:r>
            <a:r>
              <a:rPr lang="en-US" b="0" i="0" dirty="0" err="1">
                <a:solidFill>
                  <a:srgbClr val="000000"/>
                </a:solidFill>
                <a:effectLst/>
                <a:latin typeface="PlusJakartaSans"/>
              </a:rPr>
              <a:t>Johnsson</a:t>
            </a:r>
            <a:r>
              <a:rPr lang="en-US" b="0" i="0" dirty="0">
                <a:solidFill>
                  <a:srgbClr val="000000"/>
                </a:solidFill>
                <a:effectLst/>
                <a:latin typeface="PlusJakartaSans"/>
              </a:rPr>
              <a:t>: https://www.pexels.com/photo/brown-wooden-arrow-signed-66100/</a:t>
            </a:r>
            <a:endParaRPr dirty="0"/>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32486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41: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dirty="0">
              <a:latin typeface="Bierstadt" panose="020B0004020202020204" pitchFamily="34" charset="0"/>
              <a:cs typeface="Proxima Nova" panose="020B0604020202020204" charset="0"/>
            </a:endParaRPr>
          </a:p>
        </p:txBody>
      </p:sp>
      <p:sp>
        <p:nvSpPr>
          <p:cNvPr id="816" name="Google Shape;816;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f8476d228d_0_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gf8476d228d_0_84: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endParaRPr dirty="0">
              <a:latin typeface="Bierstadt" panose="020B0004020202020204" pitchFamily="34" charset="0"/>
              <a:cs typeface="Proxima Nova" panose="020B0604020202020204" charset="0"/>
            </a:endParaRPr>
          </a:p>
          <a:p>
            <a:pPr marL="0" indent="0">
              <a:buClr>
                <a:schemeClr val="dk1"/>
              </a:buClr>
              <a:buSzPts val="1200"/>
            </a:pPr>
            <a:endParaRPr b="1" dirty="0">
              <a:solidFill>
                <a:srgbClr val="000000"/>
              </a:solidFill>
              <a:latin typeface="Bierstadt" panose="020B0004020202020204" pitchFamily="34" charset="0"/>
              <a:cs typeface="Proxima Nova" panose="020B0604020202020204" charset="0"/>
            </a:endParaRPr>
          </a:p>
          <a:p>
            <a:pPr marL="0" indent="0"/>
            <a:endParaRPr dirty="0">
              <a:latin typeface="Bierstadt" panose="020B0004020202020204" pitchFamily="34" charset="0"/>
              <a:cs typeface="Proxima Nova" panose="020B0604020202020204" charset="0"/>
            </a:endParaRPr>
          </a:p>
        </p:txBody>
      </p:sp>
      <p:sp>
        <p:nvSpPr>
          <p:cNvPr id="823" name="Google Shape;823;gf8476d228d_0_84: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Bierstadt" panose="020B0004020202020204" pitchFamily="34" charset="0"/>
                <a:ea typeface="Calibri"/>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64</a:t>
            </a:fld>
            <a:endParaRPr kumimoji="0" sz="1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cb55f8442c_0_1: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dirty="0">
              <a:latin typeface="Bierstadt" panose="020B0004020202020204" pitchFamily="34" charset="0"/>
              <a:cs typeface="Proxima Nova" panose="020B0604020202020204" charset="0"/>
            </a:endParaRPr>
          </a:p>
        </p:txBody>
      </p:sp>
      <p:sp>
        <p:nvSpPr>
          <p:cNvPr id="832" name="Google Shape;832;gcb55f8442c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demonstrates an attempt to render an image with the attributes found in the dataset– which attributes get transferred over? Generally it’s the attributes that are common among people in the dataset.</a:t>
            </a:r>
            <a:endParaRPr lang="en-US" dirty="0"/>
          </a:p>
        </p:txBody>
      </p:sp>
      <p:sp>
        <p:nvSpPr>
          <p:cNvPr id="4" name="Slide Number Placeholder 3"/>
          <p:cNvSpPr>
            <a:spLocks noGrp="1"/>
          </p:cNvSpPr>
          <p:nvPr>
            <p:ph type="sldNum" sz="quarter" idx="5"/>
          </p:nvPr>
        </p:nvSpPr>
        <p:spPr/>
        <p:txBody>
          <a:bodyPr/>
          <a:lstStyle/>
          <a:p>
            <a:fld id="{B3A2302C-9981-4983-B8BC-F23C8DE42382}" type="slidenum">
              <a:rPr lang="en-CA" smtClean="0"/>
              <a:pPr/>
              <a:t>7</a:t>
            </a:fld>
            <a:endParaRPr lang="en-CA" dirty="0"/>
          </a:p>
        </p:txBody>
      </p:sp>
    </p:spTree>
    <p:extLst>
      <p:ext uri="{BB962C8B-B14F-4D97-AF65-F5344CB8AC3E}">
        <p14:creationId xmlns:p14="http://schemas.microsoft.com/office/powerpoint/2010/main" val="201097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Higher resolution version of the dataset. You take an input image and try to project the input images onto what the model can generate. Each image inherits attributes or biases from the data. Another example is DALL-E – it has certain biases in how it creates images. For example, it’s almost impossible to make DALL-E make an image of a “nerd” without glasses, even if you prompt it explicitly to create an image without eyeglasses. And some of these biases are drawn from the image sets that it is trained on. </a:t>
            </a:r>
          </a:p>
          <a:p>
            <a:endParaRPr lang="en-CA" dirty="0"/>
          </a:p>
          <a:p>
            <a:r>
              <a:rPr lang="en-US" dirty="0"/>
              <a:t>Image Source: https://github.com/CompVis/net2net</a:t>
            </a:r>
          </a:p>
        </p:txBody>
      </p:sp>
      <p:sp>
        <p:nvSpPr>
          <p:cNvPr id="4" name="Slide Number Placeholder 3"/>
          <p:cNvSpPr>
            <a:spLocks noGrp="1"/>
          </p:cNvSpPr>
          <p:nvPr>
            <p:ph type="sldNum" sz="quarter" idx="5"/>
          </p:nvPr>
        </p:nvSpPr>
        <p:spPr/>
        <p:txBody>
          <a:bodyPr/>
          <a:lstStyle/>
          <a:p>
            <a:fld id="{B3A2302C-9981-4983-B8BC-F23C8DE42382}" type="slidenum">
              <a:rPr lang="en-CA" smtClean="0"/>
              <a:pPr/>
              <a:t>8</a:t>
            </a:fld>
            <a:endParaRPr lang="en-CA" dirty="0"/>
          </a:p>
        </p:txBody>
      </p:sp>
    </p:spTree>
    <p:extLst>
      <p:ext uri="{BB962C8B-B14F-4D97-AF65-F5344CB8AC3E}">
        <p14:creationId xmlns:p14="http://schemas.microsoft.com/office/powerpoint/2010/main" val="311904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PlusJakartaSans"/>
              </a:rPr>
              <a:t>Photo by Jens </a:t>
            </a:r>
            <a:r>
              <a:rPr lang="en-US" b="0" i="0" dirty="0" err="1">
                <a:solidFill>
                  <a:srgbClr val="000000"/>
                </a:solidFill>
                <a:effectLst/>
                <a:latin typeface="PlusJakartaSans"/>
              </a:rPr>
              <a:t>Johnsson</a:t>
            </a:r>
            <a:r>
              <a:rPr lang="en-US" b="0" i="0" dirty="0">
                <a:solidFill>
                  <a:srgbClr val="000000"/>
                </a:solidFill>
                <a:effectLst/>
                <a:latin typeface="PlusJakartaSans"/>
              </a:rPr>
              <a:t>: https://www.pexels.com/photo/brown-wooden-arrow-signed-66100/</a:t>
            </a:r>
            <a:endParaRPr dirty="0"/>
          </a:p>
        </p:txBody>
      </p:sp>
      <p:sp>
        <p:nvSpPr>
          <p:cNvPr id="77" name="Google Shape;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89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4B75-6800-EE0C-8971-5FEEDF8EC8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04E3875-F7E7-0900-8160-352811BFC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5BA7387-3814-6F47-764C-5A92C88678E3}"/>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5" name="Footer Placeholder 4">
            <a:extLst>
              <a:ext uri="{FF2B5EF4-FFF2-40B4-BE49-F238E27FC236}">
                <a16:creationId xmlns:a16="http://schemas.microsoft.com/office/drawing/2014/main" id="{03051424-74E1-193D-7460-3AC59F4077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BF000A8-3580-EBD1-AA4D-90A952F1BFA2}"/>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261519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4CA7-627C-32F9-4E66-94F2382583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0CA850C-749B-407D-A8F7-4EBF357BF6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0BAF376-3AE6-0CDF-EDEE-43D6668A1C13}"/>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5" name="Footer Placeholder 4">
            <a:extLst>
              <a:ext uri="{FF2B5EF4-FFF2-40B4-BE49-F238E27FC236}">
                <a16:creationId xmlns:a16="http://schemas.microsoft.com/office/drawing/2014/main" id="{B682B194-03BB-14E5-BDC7-D3B90FBF751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F2D5F8-4F3A-7B8E-6A55-13BC8FD79CEC}"/>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203807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B02C61-DCBD-8FDD-E49D-4F3F91E0BE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1846697-C6A0-92D2-1FC8-6E457E0A2F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C9C329-E958-6D80-42AA-2D9D633E5B62}"/>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5" name="Footer Placeholder 4">
            <a:extLst>
              <a:ext uri="{FF2B5EF4-FFF2-40B4-BE49-F238E27FC236}">
                <a16:creationId xmlns:a16="http://schemas.microsoft.com/office/drawing/2014/main" id="{24F280E3-98E1-11A9-B246-8821CB53B7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F60AB8-BE66-94D2-AEEF-2F7A9443C433}"/>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3868499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5" name="Google Shape;8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latin typeface="Bierstadt" panose="020B0004020202020204" pitchFamily="34" charset="0"/>
                <a:cs typeface="Bierstadt" panose="020B0004020202020204" pitchFamily="34" charset="0"/>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6" name="Google Shape;86;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87" name="Google Shape;87;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88" name="Google Shape;88;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046883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91" name="Google Shape;91;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92" name="Google Shape;92;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3850834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5" name="Google Shape;95;p2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96" name="Google Shape;96;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97" name="Google Shape;97;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98" name="Google Shape;98;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34817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1" name="Google Shape;10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2" name="Google Shape;10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3" name="Google Shape;103;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04" name="Google Shape;104;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05" name="Google Shape;105;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51818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8" name="Google Shape;108;p2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09" name="Google Shape;109;p2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0" name="Google Shape;110;p2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11" name="Google Shape;111;p2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2" name="Google Shape;1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3" name="Google Shape;1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4" name="Google Shape;1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95100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7" name="Google Shape;117;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8" name="Google Shape;118;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9" name="Google Shape;119;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055527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2" name="Google Shape;122;p2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Bierstadt" panose="020B0004020202020204" pitchFamily="34" charset="0"/>
                <a:cs typeface="Bierstadt" panose="020B00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23" name="Google Shape;123;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24" name="Google Shape;124;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25" name="Google Shape;125;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26" name="Google Shape;126;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840920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9" name="Google Shape;129;p28"/>
          <p:cNvSpPr>
            <a:spLocks noGrp="1"/>
          </p:cNvSpPr>
          <p:nvPr>
            <p:ph type="pic" idx="2"/>
          </p:nvPr>
        </p:nvSpPr>
        <p:spPr>
          <a:xfrm>
            <a:off x="5183188" y="987427"/>
            <a:ext cx="6172200" cy="4873625"/>
          </a:xfrm>
          <a:prstGeom prst="rect">
            <a:avLst/>
          </a:prstGeom>
          <a:noFill/>
          <a:ln>
            <a:noFill/>
          </a:ln>
        </p:spPr>
      </p:sp>
      <p:sp>
        <p:nvSpPr>
          <p:cNvPr id="130" name="Google Shape;130;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31" name="Google Shape;13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2" name="Google Shape;13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3" name="Google Shape;13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2767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B018-D064-91C7-5EC1-468B7565C3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40C6511-A1D8-11E3-6315-468FEFF1F8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9E67091-0BBC-4A80-5E98-914A4A654823}"/>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5" name="Footer Placeholder 4">
            <a:extLst>
              <a:ext uri="{FF2B5EF4-FFF2-40B4-BE49-F238E27FC236}">
                <a16:creationId xmlns:a16="http://schemas.microsoft.com/office/drawing/2014/main" id="{B641ED8D-268F-EAE5-6C67-D804BFC170D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006B4BD-9D50-331A-2E24-F57929CE959F}"/>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465635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6" name="Google Shape;136;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7" name="Google Shape;137;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8" name="Google Shape;138;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9" name="Google Shape;139;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837412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2" name="Google Shape;142;p3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3" name="Google Shape;143;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44" name="Google Shape;144;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45" name="Google Shape;145;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919828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5" name="Google Shape;8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latin typeface="Bierstadt" panose="020B0004020202020204" pitchFamily="34" charset="0"/>
                <a:cs typeface="Bierstadt" panose="020B0004020202020204" pitchFamily="34" charset="0"/>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6" name="Google Shape;86;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87" name="Google Shape;87;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88" name="Google Shape;88;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016024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5" name="Google Shape;95;p2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96" name="Google Shape;96;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97" name="Google Shape;97;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98" name="Google Shape;98;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287402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1" name="Google Shape;10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2" name="Google Shape;10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3" name="Google Shape;103;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04" name="Google Shape;104;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05" name="Google Shape;105;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089258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8" name="Google Shape;108;p2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09" name="Google Shape;109;p2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0" name="Google Shape;110;p2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11" name="Google Shape;111;p2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2" name="Google Shape;1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3" name="Google Shape;1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4" name="Google Shape;1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3942582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7" name="Google Shape;117;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8" name="Google Shape;118;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9" name="Google Shape;119;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20634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2" name="Google Shape;122;p2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Bierstadt" panose="020B0004020202020204" pitchFamily="34" charset="0"/>
                <a:cs typeface="Bierstadt" panose="020B00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23" name="Google Shape;123;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24" name="Google Shape;124;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25" name="Google Shape;125;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26" name="Google Shape;126;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486478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9" name="Google Shape;129;p28"/>
          <p:cNvSpPr>
            <a:spLocks noGrp="1"/>
          </p:cNvSpPr>
          <p:nvPr>
            <p:ph type="pic" idx="2"/>
          </p:nvPr>
        </p:nvSpPr>
        <p:spPr>
          <a:xfrm>
            <a:off x="5183188" y="987427"/>
            <a:ext cx="6172200" cy="4873625"/>
          </a:xfrm>
          <a:prstGeom prst="rect">
            <a:avLst/>
          </a:prstGeom>
          <a:noFill/>
          <a:ln>
            <a:noFill/>
          </a:ln>
        </p:spPr>
      </p:sp>
      <p:sp>
        <p:nvSpPr>
          <p:cNvPr id="130" name="Google Shape;130;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31" name="Google Shape;13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2" name="Google Shape;13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3" name="Google Shape;13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508170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6" name="Google Shape;136;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7" name="Google Shape;137;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8" name="Google Shape;138;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9" name="Google Shape;139;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50907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09CE-E221-AC31-CE82-592261A4DA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7199E7-059E-9E4E-82A0-EE4419AA8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7489BE-08BB-4BB3-3477-03A0854CF1BC}"/>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5" name="Footer Placeholder 4">
            <a:extLst>
              <a:ext uri="{FF2B5EF4-FFF2-40B4-BE49-F238E27FC236}">
                <a16:creationId xmlns:a16="http://schemas.microsoft.com/office/drawing/2014/main" id="{783FB526-4A30-09FF-5C48-7D1A1BCF00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A221D3-3690-B591-C442-A0B06E26FB4B}"/>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2619881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2" name="Google Shape;142;p3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3" name="Google Shape;143;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44" name="Google Shape;144;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45" name="Google Shape;145;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134028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7"/>
        <p:cNvGrpSpPr/>
        <p:nvPr/>
      </p:nvGrpSpPr>
      <p:grpSpPr>
        <a:xfrm>
          <a:off x="0" y="0"/>
          <a:ext cx="0" cy="0"/>
          <a:chOff x="0" y="0"/>
          <a:chExt cx="0" cy="0"/>
        </a:xfrm>
      </p:grpSpPr>
      <p:sp>
        <p:nvSpPr>
          <p:cNvPr id="228" name="Google Shape;228;gf8476d228d_0_1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9" name="Google Shape;229;gf8476d228d_0_10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0" name="Google Shape;230;gf8476d228d_0_1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31" name="Google Shape;231;gf8476d228d_0_1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32" name="Google Shape;232;gf8476d228d_0_1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316063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33"/>
        <p:cNvGrpSpPr/>
        <p:nvPr/>
      </p:nvGrpSpPr>
      <p:grpSpPr>
        <a:xfrm>
          <a:off x="0" y="0"/>
          <a:ext cx="0" cy="0"/>
          <a:chOff x="0" y="0"/>
          <a:chExt cx="0" cy="0"/>
        </a:xfrm>
      </p:grpSpPr>
      <p:sp>
        <p:nvSpPr>
          <p:cNvPr id="234" name="Google Shape;234;gf8476d228d_0_9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5" name="Google Shape;235;gf8476d228d_0_9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Bierstadt" panose="020B0004020202020204" pitchFamily="34" charset="0"/>
                <a:cs typeface="Bierstadt" panose="020B00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36" name="Google Shape;236;gf8476d228d_0_9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37" name="Google Shape;237;gf8476d228d_0_9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38" name="Google Shape;238;gf8476d228d_0_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816314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9"/>
        <p:cNvGrpSpPr/>
        <p:nvPr/>
      </p:nvGrpSpPr>
      <p:grpSpPr>
        <a:xfrm>
          <a:off x="0" y="0"/>
          <a:ext cx="0" cy="0"/>
          <a:chOff x="0" y="0"/>
          <a:chExt cx="0" cy="0"/>
        </a:xfrm>
      </p:grpSpPr>
      <p:sp>
        <p:nvSpPr>
          <p:cNvPr id="240" name="Google Shape;240;gf8476d228d_0_1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41" name="Google Shape;241;gf8476d228d_0_1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42" name="Google Shape;242;gf8476d228d_0_1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3986444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43"/>
        <p:cNvGrpSpPr/>
        <p:nvPr/>
      </p:nvGrpSpPr>
      <p:grpSpPr>
        <a:xfrm>
          <a:off x="0" y="0"/>
          <a:ext cx="0" cy="0"/>
          <a:chOff x="0" y="0"/>
          <a:chExt cx="0" cy="0"/>
        </a:xfrm>
      </p:grpSpPr>
      <p:sp>
        <p:nvSpPr>
          <p:cNvPr id="244" name="Google Shape;244;gf8476d228d_0_1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5" name="Google Shape;245;gf8476d228d_0_11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6" name="Google Shape;246;gf8476d228d_0_11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7" name="Google Shape;247;gf8476d228d_0_1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48" name="Google Shape;248;gf8476d228d_0_1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49" name="Google Shape;249;gf8476d228d_0_1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3348202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0"/>
        <p:cNvGrpSpPr/>
        <p:nvPr/>
      </p:nvGrpSpPr>
      <p:grpSpPr>
        <a:xfrm>
          <a:off x="0" y="0"/>
          <a:ext cx="0" cy="0"/>
          <a:chOff x="0" y="0"/>
          <a:chExt cx="0" cy="0"/>
        </a:xfrm>
      </p:grpSpPr>
      <p:sp>
        <p:nvSpPr>
          <p:cNvPr id="251" name="Google Shape;251;gf8476d228d_0_12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2" name="Google Shape;252;gf8476d228d_0_12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253" name="Google Shape;253;gf8476d228d_0_1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54" name="Google Shape;254;gf8476d228d_0_1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55" name="Google Shape;255;gf8476d228d_0_1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989468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56"/>
        <p:cNvGrpSpPr/>
        <p:nvPr/>
      </p:nvGrpSpPr>
      <p:grpSpPr>
        <a:xfrm>
          <a:off x="0" y="0"/>
          <a:ext cx="0" cy="0"/>
          <a:chOff x="0" y="0"/>
          <a:chExt cx="0" cy="0"/>
        </a:xfrm>
      </p:grpSpPr>
      <p:sp>
        <p:nvSpPr>
          <p:cNvPr id="257" name="Google Shape;257;gf8476d228d_0_12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8" name="Google Shape;258;gf8476d228d_0_12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259" name="Google Shape;259;gf8476d228d_0_12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60" name="Google Shape;260;gf8476d228d_0_12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261" name="Google Shape;261;gf8476d228d_0_12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62" name="Google Shape;262;gf8476d228d_0_1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63" name="Google Shape;263;gf8476d228d_0_1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64" name="Google Shape;264;gf8476d228d_0_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3410689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5"/>
        <p:cNvGrpSpPr/>
        <p:nvPr/>
      </p:nvGrpSpPr>
      <p:grpSpPr>
        <a:xfrm>
          <a:off x="0" y="0"/>
          <a:ext cx="0" cy="0"/>
          <a:chOff x="0" y="0"/>
          <a:chExt cx="0" cy="0"/>
        </a:xfrm>
      </p:grpSpPr>
      <p:sp>
        <p:nvSpPr>
          <p:cNvPr id="266" name="Google Shape;266;gf8476d228d_0_1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7" name="Google Shape;267;gf8476d228d_0_1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68" name="Google Shape;268;gf8476d228d_0_1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69" name="Google Shape;269;gf8476d228d_0_1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902783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70"/>
        <p:cNvGrpSpPr/>
        <p:nvPr/>
      </p:nvGrpSpPr>
      <p:grpSpPr>
        <a:xfrm>
          <a:off x="0" y="0"/>
          <a:ext cx="0" cy="0"/>
          <a:chOff x="0" y="0"/>
          <a:chExt cx="0" cy="0"/>
        </a:xfrm>
      </p:grpSpPr>
      <p:sp>
        <p:nvSpPr>
          <p:cNvPr id="271" name="Google Shape;271;gf8476d228d_0_14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2" name="Google Shape;272;gf8476d228d_0_14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Bierstadt" panose="020B0004020202020204" pitchFamily="34" charset="0"/>
                <a:cs typeface="Bierstadt" panose="020B00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273" name="Google Shape;273;gf8476d228d_0_14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74" name="Google Shape;274;gf8476d228d_0_1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75" name="Google Shape;275;gf8476d228d_0_1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76" name="Google Shape;276;gf8476d228d_0_1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464753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77"/>
        <p:cNvGrpSpPr/>
        <p:nvPr/>
      </p:nvGrpSpPr>
      <p:grpSpPr>
        <a:xfrm>
          <a:off x="0" y="0"/>
          <a:ext cx="0" cy="0"/>
          <a:chOff x="0" y="0"/>
          <a:chExt cx="0" cy="0"/>
        </a:xfrm>
      </p:grpSpPr>
      <p:sp>
        <p:nvSpPr>
          <p:cNvPr id="278" name="Google Shape;278;gf8476d228d_0_14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9" name="Google Shape;279;gf8476d228d_0_149"/>
          <p:cNvSpPr>
            <a:spLocks noGrp="1"/>
          </p:cNvSpPr>
          <p:nvPr>
            <p:ph type="pic" idx="2"/>
          </p:nvPr>
        </p:nvSpPr>
        <p:spPr>
          <a:xfrm>
            <a:off x="5183188" y="987425"/>
            <a:ext cx="6172200" cy="4873500"/>
          </a:xfrm>
          <a:prstGeom prst="rect">
            <a:avLst/>
          </a:prstGeom>
          <a:noFill/>
          <a:ln>
            <a:noFill/>
          </a:ln>
        </p:spPr>
      </p:sp>
      <p:sp>
        <p:nvSpPr>
          <p:cNvPr id="280" name="Google Shape;280;gf8476d228d_0_14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Bierstadt" panose="020B0004020202020204" pitchFamily="34" charset="0"/>
                <a:cs typeface="Bierstadt" panose="020B00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81" name="Google Shape;281;gf8476d228d_0_1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82" name="Google Shape;282;gf8476d228d_0_1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83" name="Google Shape;283;gf8476d228d_0_1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411247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CAA4-D37E-ADA4-86DE-2359C11CBF8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71B011B-B27B-765B-1F4D-C1954DB0C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8029B54-C74A-2690-99DF-25BF7BACE5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8B10FA8-4536-4356-4C3F-EC968AA708A6}"/>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6" name="Footer Placeholder 5">
            <a:extLst>
              <a:ext uri="{FF2B5EF4-FFF2-40B4-BE49-F238E27FC236}">
                <a16:creationId xmlns:a16="http://schemas.microsoft.com/office/drawing/2014/main" id="{17C8A765-7A03-7AB1-6AD1-4C4879536BE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C3AF44E-1DAC-6122-8350-4CF8651A2C88}"/>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2252051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84"/>
        <p:cNvGrpSpPr/>
        <p:nvPr/>
      </p:nvGrpSpPr>
      <p:grpSpPr>
        <a:xfrm>
          <a:off x="0" y="0"/>
          <a:ext cx="0" cy="0"/>
          <a:chOff x="0" y="0"/>
          <a:chExt cx="0" cy="0"/>
        </a:xfrm>
      </p:grpSpPr>
      <p:sp>
        <p:nvSpPr>
          <p:cNvPr id="285" name="Google Shape;285;gf8476d228d_0_1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6" name="Google Shape;286;gf8476d228d_0_15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87" name="Google Shape;287;gf8476d228d_0_1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88" name="Google Shape;288;gf8476d228d_0_1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89" name="Google Shape;289;gf8476d228d_0_1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9271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90"/>
        <p:cNvGrpSpPr/>
        <p:nvPr/>
      </p:nvGrpSpPr>
      <p:grpSpPr>
        <a:xfrm>
          <a:off x="0" y="0"/>
          <a:ext cx="0" cy="0"/>
          <a:chOff x="0" y="0"/>
          <a:chExt cx="0" cy="0"/>
        </a:xfrm>
      </p:grpSpPr>
      <p:sp>
        <p:nvSpPr>
          <p:cNvPr id="291" name="Google Shape;291;gf8476d228d_0_16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Bierstadt" panose="020B0004020202020204" pitchFamily="34" charset="0"/>
                <a:cs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2" name="Google Shape;292;gf8476d228d_0_16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Bierstadt" panose="020B0004020202020204" pitchFamily="34" charset="0"/>
                <a:cs typeface="Bierstadt" panose="020B00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93" name="Google Shape;293;gf8476d228d_0_1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94" name="Google Shape;294;gf8476d228d_0_1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295" name="Google Shape;295;gf8476d228d_0_1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3756146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atin typeface="Bierstadt" panose="020B0004020202020204" pitchFamily="34" charset="0"/>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dirty="0"/>
          </a:p>
        </p:txBody>
      </p:sp>
      <p:sp>
        <p:nvSpPr>
          <p:cNvPr id="15" name="Google Shape;15;p2"/>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atin typeface="Bierstadt" panose="020B0004020202020204" pitchFamily="34" charset="0"/>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dirty="0"/>
          </a:p>
        </p:txBody>
      </p:sp>
      <p:sp>
        <p:nvSpPr>
          <p:cNvPr id="16" name="Google Shape;16;p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3527900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Bierstadt" panose="020B00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latin typeface="Bierstadt" panose="020B0004020202020204" pitchFamily="34" charset="0"/>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 name="Google Shape;20;p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ierstadt" panose="020B0004020202020204" pitchFamily="34" charset="0"/>
                <a:ea typeface="Bierstadt"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dirty="0"/>
          </a:p>
        </p:txBody>
      </p:sp>
      <p:sp>
        <p:nvSpPr>
          <p:cNvPr id="21" name="Google Shape;21;p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Bierstadt" panose="020B0004020202020204" pitchFamily="34" charset="0"/>
                <a:ea typeface="Bierstadt"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dirty="0"/>
          </a:p>
        </p:txBody>
      </p:sp>
      <p:sp>
        <p:nvSpPr>
          <p:cNvPr id="22" name="Google Shape;22;p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901597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atin typeface="Bierstadt" panose="020B0004020202020204" pitchFamily="34" charset="0"/>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dirty="0"/>
          </a:p>
        </p:txBody>
      </p:sp>
      <p:sp>
        <p:nvSpPr>
          <p:cNvPr id="25" name="Google Shape;25;p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3288796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atin typeface="Bierstadt" panose="020B0004020202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dirty="0"/>
          </a:p>
        </p:txBody>
      </p:sp>
      <p:sp>
        <p:nvSpPr>
          <p:cNvPr id="28" name="Google Shape;28;p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atin typeface="Bierstadt" panose="020B0004020202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dirty="0"/>
          </a:p>
        </p:txBody>
      </p:sp>
      <p:sp>
        <p:nvSpPr>
          <p:cNvPr id="29" name="Google Shape;29;p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713130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atin typeface="Bierstadt" panose="020B0004020202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dirty="0"/>
          </a:p>
        </p:txBody>
      </p:sp>
      <p:sp>
        <p:nvSpPr>
          <p:cNvPr id="32" name="Google Shape;32;p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atin typeface="Bierstadt" panose="020B0004020202020204" pitchFamily="34" charset="0"/>
              </a:defRPr>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dirty="0"/>
          </a:p>
        </p:txBody>
      </p:sp>
      <p:sp>
        <p:nvSpPr>
          <p:cNvPr id="33" name="Google Shape;33;p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atin typeface="Bierstadt" panose="020B0004020202020204" pitchFamily="34" charset="0"/>
              </a:defRPr>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dirty="0"/>
          </a:p>
        </p:txBody>
      </p:sp>
      <p:sp>
        <p:nvSpPr>
          <p:cNvPr id="34" name="Google Shape;34;p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287241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atin typeface="Bierstadt" panose="020B0004020202020204" pitchFamily="34" charset="0"/>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dirty="0"/>
          </a:p>
        </p:txBody>
      </p:sp>
      <p:sp>
        <p:nvSpPr>
          <p:cNvPr id="37" name="Google Shape;37;p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4040380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atin typeface="Bierstadt" panose="020B0004020202020204" pitchFamily="34" charset="0"/>
              </a:defRPr>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dirty="0"/>
          </a:p>
        </p:txBody>
      </p:sp>
      <p:sp>
        <p:nvSpPr>
          <p:cNvPr id="40" name="Google Shape;40;p8"/>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atin typeface="Bierstadt" panose="020B0004020202020204" pitchFamily="34" charset="0"/>
              </a:defRPr>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dirty="0"/>
          </a:p>
        </p:txBody>
      </p:sp>
      <p:sp>
        <p:nvSpPr>
          <p:cNvPr id="41" name="Google Shape;41;p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034302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atin typeface="Bierstadt" panose="020B0004020202020204" pitchFamily="34" charset="0"/>
              </a:defRPr>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dirty="0"/>
          </a:p>
        </p:txBody>
      </p:sp>
      <p:sp>
        <p:nvSpPr>
          <p:cNvPr id="44" name="Google Shape;44;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14528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2FF7-23D8-588F-F6EB-C5CE1E343A2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733DAB3-E644-314D-02F2-8F5E835A6C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5C67E3-21C1-5436-47E5-1B2C8AC9F5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E0A4350-80DD-80BA-DE0B-AF3944C77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9EB010-5F61-3A49-C776-2794C794BE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EBD0D3E-4F55-352F-2BCD-D741D6F853A1}"/>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8" name="Footer Placeholder 7">
            <a:extLst>
              <a:ext uri="{FF2B5EF4-FFF2-40B4-BE49-F238E27FC236}">
                <a16:creationId xmlns:a16="http://schemas.microsoft.com/office/drawing/2014/main" id="{8C205150-4CDA-8CAE-FB69-5865A7EB6EE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78914D1-A441-76BC-0FAD-275382C92CA3}"/>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1908202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1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Bierstadt" panose="020B0004020202020204" pitchFamily="34" charset="0"/>
              <a:ea typeface="Arial"/>
              <a:cs typeface="Arial"/>
              <a:sym typeface="Arial"/>
            </a:endParaRPr>
          </a:p>
        </p:txBody>
      </p:sp>
      <p:sp>
        <p:nvSpPr>
          <p:cNvPr id="47" name="Google Shape;47;p1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atin typeface="Bierstadt" panose="020B0004020202020204" pitchFamily="34" charset="0"/>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dirty="0"/>
          </a:p>
        </p:txBody>
      </p:sp>
      <p:sp>
        <p:nvSpPr>
          <p:cNvPr id="48" name="Google Shape;48;p1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atin typeface="Bierstadt" panose="020B00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49" name="Google Shape;49;p1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atin typeface="Bierstadt" panose="020B0004020202020204" pitchFamily="34" charset="0"/>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dirty="0"/>
          </a:p>
        </p:txBody>
      </p:sp>
      <p:sp>
        <p:nvSpPr>
          <p:cNvPr id="50" name="Google Shape;50;p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786485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atin typeface="Bierstadt" panose="020B0004020202020204" pitchFamily="34" charset="0"/>
              </a:defRPr>
            </a:lvl1pPr>
          </a:lstStyle>
          <a:p>
            <a:endParaRPr dirty="0"/>
          </a:p>
        </p:txBody>
      </p:sp>
      <p:sp>
        <p:nvSpPr>
          <p:cNvPr id="53" name="Google Shape;53;p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3934537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5" name="Google Shape;55;p12"/>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atin typeface="Bierstadt" panose="020B0004020202020204" pitchFamily="34" charset="0"/>
              </a:defRPr>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rPr dirty="0"/>
              <a:t>xx%</a:t>
            </a:r>
          </a:p>
        </p:txBody>
      </p:sp>
      <p:sp>
        <p:nvSpPr>
          <p:cNvPr id="56" name="Google Shape;56;p12"/>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atin typeface="Bierstadt" panose="020B0004020202020204" pitchFamily="34" charset="0"/>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dirty="0"/>
          </a:p>
        </p:txBody>
      </p:sp>
      <p:sp>
        <p:nvSpPr>
          <p:cNvPr id="57" name="Google Shape;57;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598859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407004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40A7-21D7-5152-7511-A1E6FDE53E2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216CCA8-3180-7E00-3BD2-0650C1A86210}"/>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4" name="Footer Placeholder 3">
            <a:extLst>
              <a:ext uri="{FF2B5EF4-FFF2-40B4-BE49-F238E27FC236}">
                <a16:creationId xmlns:a16="http://schemas.microsoft.com/office/drawing/2014/main" id="{0B7C996C-7370-2A21-4DAA-F7DE8ED730C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053CC98-77E3-40B0-2859-BDF41AABC464}"/>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418427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6D834D-BF61-E73A-A6A3-A5303E494BE0}"/>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3" name="Footer Placeholder 2">
            <a:extLst>
              <a:ext uri="{FF2B5EF4-FFF2-40B4-BE49-F238E27FC236}">
                <a16:creationId xmlns:a16="http://schemas.microsoft.com/office/drawing/2014/main" id="{FF93EDA9-66DE-D669-57B6-59D9CA84E77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8E5E1AF-A941-D691-E9A8-AFB3BC386154}"/>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164808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5995-4B90-1187-0DAF-0D9003F5C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162F2B4-55F7-2700-C6F4-72F607067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F9FE789-BB1E-DA23-923B-665A03523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D5495-6E18-BE84-F20A-95CB3D85684B}"/>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6" name="Footer Placeholder 5">
            <a:extLst>
              <a:ext uri="{FF2B5EF4-FFF2-40B4-BE49-F238E27FC236}">
                <a16:creationId xmlns:a16="http://schemas.microsoft.com/office/drawing/2014/main" id="{9501108C-4D3E-29D4-F5D6-492A0154BE0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FE6B775-5D9A-9E1D-BD7B-92296D5907A7}"/>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108162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268F-8C79-3C68-A0B8-44195100B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F55F16C-D709-9F58-129D-C62EEE620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958A0EF-655C-05AC-0F0B-968F348DF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6094D-1F39-3ECA-4732-A084CDAB850A}"/>
              </a:ext>
            </a:extLst>
          </p:cNvPr>
          <p:cNvSpPr>
            <a:spLocks noGrp="1"/>
          </p:cNvSpPr>
          <p:nvPr>
            <p:ph type="dt" sz="half" idx="10"/>
          </p:nvPr>
        </p:nvSpPr>
        <p:spPr/>
        <p:txBody>
          <a:bodyPr/>
          <a:lstStyle/>
          <a:p>
            <a:fld id="{B7200750-545D-499D-854A-17204EAE7D7F}" type="datetimeFigureOut">
              <a:rPr lang="en-CA" smtClean="0"/>
              <a:t>2024-03-21</a:t>
            </a:fld>
            <a:endParaRPr lang="en-CA"/>
          </a:p>
        </p:txBody>
      </p:sp>
      <p:sp>
        <p:nvSpPr>
          <p:cNvPr id="6" name="Footer Placeholder 5">
            <a:extLst>
              <a:ext uri="{FF2B5EF4-FFF2-40B4-BE49-F238E27FC236}">
                <a16:creationId xmlns:a16="http://schemas.microsoft.com/office/drawing/2014/main" id="{6B469077-30DC-933C-2B16-1E9BDF4B8F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6E990B7-A095-431B-6D69-FB2D1462808D}"/>
              </a:ext>
            </a:extLst>
          </p:cNvPr>
          <p:cNvSpPr>
            <a:spLocks noGrp="1"/>
          </p:cNvSpPr>
          <p:nvPr>
            <p:ph type="sldNum" sz="quarter" idx="12"/>
          </p:nvPr>
        </p:nvSpPr>
        <p:spPr/>
        <p:txBody>
          <a:bodyPr/>
          <a:lstStyle/>
          <a:p>
            <a:fld id="{67D08DA0-A5BA-48A5-B10D-A18FF0507E52}" type="slidenum">
              <a:rPr lang="en-CA" smtClean="0"/>
              <a:t>‹#›</a:t>
            </a:fld>
            <a:endParaRPr lang="en-CA"/>
          </a:p>
        </p:txBody>
      </p:sp>
    </p:spTree>
    <p:extLst>
      <p:ext uri="{BB962C8B-B14F-4D97-AF65-F5344CB8AC3E}">
        <p14:creationId xmlns:p14="http://schemas.microsoft.com/office/powerpoint/2010/main" val="380565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F52D3-BD3F-123F-2A66-BBE770B51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5841E012-ACC5-E9FD-2670-19DE1E1C9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8BB9FEB5-0F4D-C424-B122-A66B10C26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Bierstadt" panose="020B0004020202020204" pitchFamily="34" charset="0"/>
              </a:defRPr>
            </a:lvl1pPr>
          </a:lstStyle>
          <a:p>
            <a:fld id="{B7200750-545D-499D-854A-17204EAE7D7F}" type="datetimeFigureOut">
              <a:rPr lang="en-CA" smtClean="0"/>
              <a:pPr/>
              <a:t>2024-03-21</a:t>
            </a:fld>
            <a:endParaRPr lang="en-CA" dirty="0"/>
          </a:p>
        </p:txBody>
      </p:sp>
      <p:sp>
        <p:nvSpPr>
          <p:cNvPr id="5" name="Footer Placeholder 4">
            <a:extLst>
              <a:ext uri="{FF2B5EF4-FFF2-40B4-BE49-F238E27FC236}">
                <a16:creationId xmlns:a16="http://schemas.microsoft.com/office/drawing/2014/main" id="{FDED24BA-3112-1265-F121-4E11E1501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Bierstadt" panose="020B0004020202020204" pitchFamily="34" charset="0"/>
              </a:defRPr>
            </a:lvl1pPr>
          </a:lstStyle>
          <a:p>
            <a:endParaRPr lang="en-CA" dirty="0"/>
          </a:p>
        </p:txBody>
      </p:sp>
      <p:sp>
        <p:nvSpPr>
          <p:cNvPr id="6" name="Slide Number Placeholder 5">
            <a:extLst>
              <a:ext uri="{FF2B5EF4-FFF2-40B4-BE49-F238E27FC236}">
                <a16:creationId xmlns:a16="http://schemas.microsoft.com/office/drawing/2014/main" id="{97D22792-0031-2338-9337-80C640469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Bierstadt" panose="020B0004020202020204" pitchFamily="34" charset="0"/>
              </a:defRPr>
            </a:lvl1pPr>
          </a:lstStyle>
          <a:p>
            <a:fld id="{67D08DA0-A5BA-48A5-B10D-A18FF0507E52}" type="slidenum">
              <a:rPr lang="en-CA" smtClean="0"/>
              <a:pPr/>
              <a:t>‹#›</a:t>
            </a:fld>
            <a:endParaRPr lang="en-CA" dirty="0"/>
          </a:p>
        </p:txBody>
      </p:sp>
    </p:spTree>
    <p:extLst>
      <p:ext uri="{BB962C8B-B14F-4D97-AF65-F5344CB8AC3E}">
        <p14:creationId xmlns:p14="http://schemas.microsoft.com/office/powerpoint/2010/main" val="4019620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ierstadt"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ierstadt"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ierstadt"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ierstadt"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erstadt"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erstad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9" name="Google Shape;7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0" name="Google Shape;80;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CA" dirty="0"/>
          </a:p>
        </p:txBody>
      </p:sp>
      <p:sp>
        <p:nvSpPr>
          <p:cNvPr id="81" name="Google Shape;81;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CA" dirty="0"/>
          </a:p>
        </p:txBody>
      </p:sp>
      <p:sp>
        <p:nvSpPr>
          <p:cNvPr id="82" name="Google Shape;82;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266780599"/>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erstadt" panose="020B0004020202020204" pitchFamily="34" charset="0"/>
          <a:ea typeface="Bierstadt" panose="020B0004020202020204" pitchFamily="34" charset="0"/>
          <a:cs typeface="Bierstadt" panose="020B00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erstadt" panose="020B0004020202020204" pitchFamily="34" charset="0"/>
          <a:ea typeface="Bierstadt" panose="020B0004020202020204" pitchFamily="34" charset="0"/>
          <a:cs typeface="Bierstadt" panose="020B00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9" name="Google Shape;7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0" name="Google Shape;80;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CA" dirty="0"/>
          </a:p>
        </p:txBody>
      </p:sp>
      <p:sp>
        <p:nvSpPr>
          <p:cNvPr id="81" name="Google Shape;81;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CA" dirty="0"/>
          </a:p>
        </p:txBody>
      </p:sp>
      <p:sp>
        <p:nvSpPr>
          <p:cNvPr id="82" name="Google Shape;82;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41832434"/>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erstadt" panose="020B0004020202020204" pitchFamily="34" charset="0"/>
          <a:ea typeface="Bierstadt" panose="020B0004020202020204" pitchFamily="34" charset="0"/>
          <a:cs typeface="Bierstadt" panose="020B00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erstadt" panose="020B0004020202020204" pitchFamily="34" charset="0"/>
          <a:ea typeface="Bierstadt" panose="020B0004020202020204" pitchFamily="34" charset="0"/>
          <a:cs typeface="Bierstadt" panose="020B00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gf8476d228d_0_9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23" name="Google Shape;223;gf8476d228d_0_9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24" name="Google Shape;224;gf8476d228d_0_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CA" dirty="0"/>
          </a:p>
        </p:txBody>
      </p:sp>
      <p:sp>
        <p:nvSpPr>
          <p:cNvPr id="225" name="Google Shape;225;gf8476d228d_0_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CA" dirty="0"/>
          </a:p>
        </p:txBody>
      </p:sp>
      <p:sp>
        <p:nvSpPr>
          <p:cNvPr id="226" name="Google Shape;226;gf8476d228d_0_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Bierstadt" panose="020B0004020202020204" pitchFamily="34" charset="0"/>
                <a:ea typeface="Calibri"/>
                <a:cs typeface="Bierstadt" panose="020B0004020202020204" pitchFamily="34" charset="0"/>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381173812"/>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erstadt" panose="020B0004020202020204" pitchFamily="34" charset="0"/>
          <a:ea typeface="Bierstadt" panose="020B0004020202020204" pitchFamily="34" charset="0"/>
          <a:cs typeface="Bierstadt" panose="020B00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erstadt" panose="020B0004020202020204" pitchFamily="34" charset="0"/>
          <a:ea typeface="Bierstadt" panose="020B0004020202020204" pitchFamily="34" charset="0"/>
          <a:cs typeface="Bierstadt" panose="020B00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dirty="0"/>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Bierstadt" panose="020B0004020202020204" pitchFamily="34" charset="0"/>
                <a:ea typeface="Bierstadt" panose="020B0004020202020204" pitchFamily="34" charset="0"/>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109508043"/>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erstadt" panose="020B0004020202020204" pitchFamily="34" charset="0"/>
          <a:ea typeface="Bierstadt" panose="020B00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erstadt" panose="020B0004020202020204" pitchFamily="34" charset="0"/>
          <a:ea typeface="Bierstadt" panose="020B00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2" name="Google Shape;65;p1">
            <a:extLst>
              <a:ext uri="{FF2B5EF4-FFF2-40B4-BE49-F238E27FC236}">
                <a16:creationId xmlns:a16="http://schemas.microsoft.com/office/drawing/2014/main" id="{D2BF2FB1-E165-885A-935A-3039A454FE1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 y="-180875"/>
            <a:ext cx="12191949" cy="8137925"/>
          </a:xfrm>
          <a:prstGeom prst="rect">
            <a:avLst/>
          </a:prstGeom>
          <a:noFill/>
          <a:ln>
            <a:noFill/>
          </a:ln>
        </p:spPr>
      </p:pic>
      <p:sp>
        <p:nvSpPr>
          <p:cNvPr id="67" name="Google Shape;67;p1"/>
          <p:cNvSpPr txBox="1"/>
          <p:nvPr/>
        </p:nvSpPr>
        <p:spPr>
          <a:xfrm>
            <a:off x="6755074" y="3429000"/>
            <a:ext cx="5436900" cy="3659700"/>
          </a:xfrm>
          <a:prstGeom prst="rect">
            <a:avLst/>
          </a:prstGeom>
          <a:solidFill>
            <a:srgbClr val="002060"/>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00000"/>
              <a:buFont typeface="Arial"/>
              <a:buNone/>
            </a:pPr>
            <a:r>
              <a:rPr lang="en-CA" sz="4800" b="0" i="0" u="none" strike="noStrike" cap="none" dirty="0">
                <a:solidFill>
                  <a:srgbClr val="FFFFFF"/>
                </a:solidFill>
                <a:latin typeface="Bierstadt" panose="020B0004020202020204" pitchFamily="34" charset="0"/>
                <a:ea typeface="Alfa Slab One"/>
                <a:cs typeface="Alfa Slab One"/>
                <a:sym typeface="Alfa Slab One"/>
              </a:rPr>
              <a:t>Embedded Ethics:</a:t>
            </a:r>
            <a:br>
              <a:rPr lang="en-CA" sz="4800" b="0" i="0" u="none" strike="noStrike" cap="none" dirty="0">
                <a:solidFill>
                  <a:srgbClr val="FFFFFF"/>
                </a:solidFill>
                <a:latin typeface="Bierstadt" panose="020B0004020202020204" pitchFamily="34" charset="0"/>
                <a:ea typeface="Alfa Slab One"/>
                <a:cs typeface="Alfa Slab One"/>
                <a:sym typeface="Alfa Slab One"/>
              </a:rPr>
            </a:br>
            <a:br>
              <a:rPr lang="en-CA" sz="4800" b="0" i="0" u="none" strike="noStrike" cap="none" dirty="0">
                <a:solidFill>
                  <a:srgbClr val="FF5722"/>
                </a:solidFill>
                <a:latin typeface="Bierstadt" panose="020B0004020202020204" pitchFamily="34" charset="0"/>
                <a:ea typeface="Alfa Slab One"/>
                <a:cs typeface="Alfa Slab One"/>
                <a:sym typeface="Alfa Slab One"/>
              </a:rPr>
            </a:br>
            <a:r>
              <a:rPr lang="en-CA" sz="4800" b="0" i="0" u="none" strike="noStrike" cap="none" dirty="0">
                <a:solidFill>
                  <a:srgbClr val="FF5722"/>
                </a:solidFill>
                <a:latin typeface="Bierstadt" panose="020B0004020202020204" pitchFamily="34" charset="0"/>
                <a:ea typeface="Alfa Slab One"/>
                <a:cs typeface="Alfa Slab One"/>
                <a:sym typeface="Alfa Slab One"/>
              </a:rPr>
              <a:t>Dataset Bias in Image Understanding</a:t>
            </a:r>
            <a:endParaRPr sz="4800" b="0" i="0" u="none" strike="noStrike" cap="none" dirty="0">
              <a:solidFill>
                <a:srgbClr val="FF5722"/>
              </a:solidFill>
              <a:latin typeface="Bierstadt" panose="020B0004020202020204" pitchFamily="34" charset="0"/>
              <a:ea typeface="Alfa Slab One"/>
              <a:cs typeface="Alfa Slab One"/>
              <a:sym typeface="Alfa Slab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7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chemeClr val="tx1"/>
                </a:solidFill>
                <a:ea typeface="Calibri"/>
                <a:cs typeface="Calibri"/>
                <a:sym typeface="Calibri"/>
              </a:rPr>
              <a:t>10</a:t>
            </a:fld>
            <a:endParaRPr sz="1200" b="0" i="0" u="none" strike="noStrike" cap="none" dirty="0">
              <a:solidFill>
                <a:schemeClr val="tx1"/>
              </a:solidFill>
              <a:ea typeface="Calibri"/>
              <a:cs typeface="Calibri"/>
              <a:sym typeface="Calibri"/>
            </a:endParaRPr>
          </a:p>
        </p:txBody>
      </p:sp>
      <p:sp>
        <p:nvSpPr>
          <p:cNvPr id="328" name="Google Shape;328;p72"/>
          <p:cNvSpPr txBox="1"/>
          <p:nvPr/>
        </p:nvSpPr>
        <p:spPr>
          <a:xfrm>
            <a:off x="500063" y="1500188"/>
            <a:ext cx="11436232" cy="4786312"/>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Calibri"/>
                <a:cs typeface="Calibri"/>
                <a:sym typeface="Calibri"/>
              </a:rPr>
              <a:t>Dataset bias is a known problem in object recognition datasets.</a:t>
            </a:r>
            <a:endParaRPr sz="1400" b="0" i="0" u="none" strike="noStrike" cap="none" dirty="0">
              <a:latin typeface="Bierstadt" panose="020B0004020202020204" pitchFamily="34" charset="0"/>
              <a:ea typeface="Arial"/>
              <a:cs typeface="Arial"/>
              <a:sym typeface="Arial"/>
            </a:endParaRPr>
          </a:p>
          <a:p>
            <a:pPr marL="914400" marR="0" lvl="1" indent="-381000" algn="l" rtl="0">
              <a:lnSpc>
                <a:spcPct val="90000"/>
              </a:lnSpc>
              <a:spcBef>
                <a:spcPts val="500"/>
              </a:spcBef>
              <a:spcAft>
                <a:spcPts val="0"/>
              </a:spcAft>
              <a:buClr>
                <a:srgbClr val="FFFFFF"/>
              </a:buClr>
              <a:buSzPts val="2400"/>
              <a:buFont typeface="Arial"/>
              <a:buChar char="•"/>
            </a:pPr>
            <a:r>
              <a:rPr lang="en-CA" sz="2400" b="0" i="0" u="none" strike="noStrike" cap="none" dirty="0">
                <a:latin typeface="Bierstadt" panose="020B0004020202020204" pitchFamily="34" charset="0"/>
                <a:ea typeface="Calibri"/>
                <a:cs typeface="Calibri"/>
                <a:sym typeface="Calibri"/>
              </a:rPr>
              <a:t>A. Torralba &amp; A. </a:t>
            </a:r>
            <a:r>
              <a:rPr lang="en-CA" sz="2400" b="0" i="0" u="none" strike="noStrike" cap="none" dirty="0" err="1">
                <a:latin typeface="Bierstadt" panose="020B0004020202020204" pitchFamily="34" charset="0"/>
                <a:ea typeface="Calibri"/>
                <a:cs typeface="Calibri"/>
                <a:sym typeface="Calibri"/>
              </a:rPr>
              <a:t>Efros</a:t>
            </a:r>
            <a:r>
              <a:rPr lang="en-CA" sz="2400" b="0" i="0" u="none" strike="noStrike" cap="none" dirty="0">
                <a:latin typeface="Bierstadt" panose="020B0004020202020204" pitchFamily="34" charset="0"/>
                <a:ea typeface="Calibri"/>
                <a:cs typeface="Calibri"/>
                <a:sym typeface="Calibri"/>
              </a:rPr>
              <a:t>, CVPR 2011</a:t>
            </a:r>
            <a:endParaRPr sz="1400" b="0" i="0" u="none" strike="noStrike" cap="none" dirty="0">
              <a:latin typeface="Bierstadt" panose="020B0004020202020204" pitchFamily="34" charset="0"/>
              <a:ea typeface="Arial"/>
              <a:cs typeface="Arial"/>
              <a:sym typeface="Arial"/>
            </a:endParaRPr>
          </a:p>
        </p:txBody>
      </p:sp>
      <p:sp>
        <p:nvSpPr>
          <p:cNvPr id="329" name="Google Shape;329;p72"/>
          <p:cNvSpPr txBox="1"/>
          <p:nvPr/>
        </p:nvSpPr>
        <p:spPr>
          <a:xfrm>
            <a:off x="428625" y="142875"/>
            <a:ext cx="8429625" cy="9286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CA" sz="4000" b="0" i="0" u="none" strike="noStrike" cap="none" dirty="0">
                <a:latin typeface="Bierstadt" panose="020B0004020202020204" pitchFamily="34" charset="0"/>
                <a:ea typeface="Arial"/>
                <a:cs typeface="Arial"/>
                <a:sym typeface="Arial"/>
              </a:rPr>
              <a:t>Object Recognition Dataset</a:t>
            </a:r>
            <a:endParaRPr sz="4000" b="0" i="0" u="none" strike="noStrike" cap="none" dirty="0">
              <a:latin typeface="Bierstadt" panose="020B0004020202020204" pitchFamily="34" charset="0"/>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7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ea typeface="Calibri"/>
                <a:cs typeface="Calibri"/>
                <a:sym typeface="Calibri"/>
              </a:rPr>
              <a:t>11</a:t>
            </a:fld>
            <a:endParaRPr sz="1200" b="0" i="0" u="none" strike="noStrike" cap="none" dirty="0">
              <a:solidFill>
                <a:srgbClr val="888888"/>
              </a:solidFill>
              <a:ea typeface="Calibri"/>
              <a:cs typeface="Calibri"/>
              <a:sym typeface="Calibri"/>
            </a:endParaRPr>
          </a:p>
        </p:txBody>
      </p:sp>
      <p:sp>
        <p:nvSpPr>
          <p:cNvPr id="335" name="Google Shape;335;p73"/>
          <p:cNvSpPr/>
          <p:nvPr/>
        </p:nvSpPr>
        <p:spPr>
          <a:xfrm>
            <a:off x="6367463" y="1393752"/>
            <a:ext cx="5284845" cy="33393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0" i="0" u="none" strike="noStrike" cap="none" dirty="0">
                <a:latin typeface="Bierstadt" panose="020B0004020202020204" pitchFamily="34" charset="0"/>
                <a:ea typeface="Arial"/>
                <a:cs typeface="Arial"/>
                <a:sym typeface="Arial"/>
              </a:rPr>
              <a:t>Torralba &amp; </a:t>
            </a:r>
            <a:r>
              <a:rPr lang="en-CA" sz="2800" b="0" i="0" u="none" strike="noStrike" cap="none" dirty="0" err="1">
                <a:latin typeface="Bierstadt" panose="020B0004020202020204" pitchFamily="34" charset="0"/>
                <a:ea typeface="Arial"/>
                <a:cs typeface="Arial"/>
                <a:sym typeface="Arial"/>
              </a:rPr>
              <a:t>Efros</a:t>
            </a:r>
            <a:r>
              <a:rPr lang="en-CA" sz="2800" dirty="0">
                <a:latin typeface="Bierstadt" panose="020B0004020202020204" pitchFamily="34" charset="0"/>
                <a:ea typeface="Arial"/>
                <a:cs typeface="Arial"/>
                <a:sym typeface="Arial"/>
              </a:rPr>
              <a:t>, </a:t>
            </a:r>
            <a:r>
              <a:rPr lang="en-CA" sz="2800" b="0" i="0" u="none" strike="noStrike" cap="none" dirty="0">
                <a:latin typeface="Bierstadt" panose="020B0004020202020204" pitchFamily="34" charset="0"/>
                <a:ea typeface="Arial"/>
                <a:cs typeface="Arial"/>
                <a:sym typeface="Arial"/>
              </a:rPr>
              <a:t>“Unbiased Look at Dataset Bias” (CVPR 2011)</a:t>
            </a:r>
            <a:endParaRPr sz="1400" b="0" i="0" u="none" strike="noStrike" cap="none" dirty="0">
              <a:latin typeface="Bierstadt" panose="020B0004020202020204" pitchFamily="34" charset="0"/>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latin typeface="Bierstadt" panose="020B0004020202020204" pitchFamily="34" charset="0"/>
              <a:ea typeface="Arial"/>
              <a:cs typeface="Arial"/>
              <a:sym typeface="Arial"/>
            </a:endParaRPr>
          </a:p>
          <a:p>
            <a:pPr marL="457200" marR="0" lvl="0" indent="-457200" algn="l" rtl="0">
              <a:lnSpc>
                <a:spcPct val="100000"/>
              </a:lnSpc>
              <a:spcBef>
                <a:spcPts val="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Arial"/>
                <a:cs typeface="Arial"/>
                <a:sym typeface="Arial"/>
              </a:rPr>
              <a:t>Selection Bias</a:t>
            </a:r>
            <a:endParaRPr sz="1400" b="0" i="0" u="none" strike="noStrike" cap="none" dirty="0">
              <a:latin typeface="Bierstadt" panose="020B0004020202020204" pitchFamily="34" charset="0"/>
              <a:ea typeface="Arial"/>
              <a:cs typeface="Arial"/>
              <a:sym typeface="Arial"/>
            </a:endParaRPr>
          </a:p>
          <a:p>
            <a:pPr marL="457200" marR="0" lvl="0" indent="-457200" algn="l" rtl="0">
              <a:lnSpc>
                <a:spcPct val="100000"/>
              </a:lnSpc>
              <a:spcBef>
                <a:spcPts val="60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Arial"/>
                <a:cs typeface="Arial"/>
                <a:sym typeface="Arial"/>
              </a:rPr>
              <a:t>Capture Bias</a:t>
            </a:r>
            <a:endParaRPr sz="1400" b="0" i="0" u="none" strike="noStrike" cap="none" dirty="0">
              <a:latin typeface="Bierstadt" panose="020B0004020202020204" pitchFamily="34" charset="0"/>
              <a:ea typeface="Arial"/>
              <a:cs typeface="Arial"/>
              <a:sym typeface="Arial"/>
            </a:endParaRPr>
          </a:p>
          <a:p>
            <a:pPr marL="457200" marR="0" lvl="0" indent="-457200" algn="l" rtl="0">
              <a:lnSpc>
                <a:spcPct val="100000"/>
              </a:lnSpc>
              <a:spcBef>
                <a:spcPts val="60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Arial"/>
                <a:cs typeface="Arial"/>
                <a:sym typeface="Arial"/>
              </a:rPr>
              <a:t>Negative Set Bias</a:t>
            </a:r>
            <a:endParaRPr sz="1400" b="0" i="0" u="none" strike="noStrike" cap="none" dirty="0">
              <a:latin typeface="Bierstadt" panose="020B0004020202020204" pitchFamily="34" charset="0"/>
              <a:ea typeface="Arial"/>
              <a:cs typeface="Arial"/>
              <a:sym typeface="Arial"/>
            </a:endParaRPr>
          </a:p>
          <a:p>
            <a:pPr marL="0" marR="0" lvl="0" indent="0" algn="l" rtl="0">
              <a:lnSpc>
                <a:spcPct val="100000"/>
              </a:lnSpc>
              <a:spcBef>
                <a:spcPts val="600"/>
              </a:spcBef>
              <a:spcAft>
                <a:spcPts val="0"/>
              </a:spcAft>
              <a:buClr>
                <a:srgbClr val="000000"/>
              </a:buClr>
              <a:buSzPts val="2800"/>
              <a:buFont typeface="Arial"/>
              <a:buNone/>
            </a:pPr>
            <a:endParaRPr sz="2800" b="0" i="0" u="none" strike="noStrike" cap="none" dirty="0">
              <a:solidFill>
                <a:srgbClr val="FFFFFF"/>
              </a:solidFill>
              <a:latin typeface="Bierstadt" panose="020B0004020202020204" pitchFamily="34" charset="0"/>
              <a:ea typeface="Arial"/>
              <a:cs typeface="Arial"/>
              <a:sym typeface="Arial"/>
            </a:endParaRPr>
          </a:p>
        </p:txBody>
      </p:sp>
      <p:sp>
        <p:nvSpPr>
          <p:cNvPr id="337" name="Google Shape;337;p73"/>
          <p:cNvSpPr txBox="1"/>
          <p:nvPr/>
        </p:nvSpPr>
        <p:spPr>
          <a:xfrm>
            <a:off x="428625" y="142875"/>
            <a:ext cx="8429625" cy="9286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CA" sz="4000" b="0" i="0" u="none" strike="noStrike" cap="none" dirty="0">
                <a:latin typeface="Bierstadt" panose="020B0004020202020204" pitchFamily="34" charset="0"/>
                <a:ea typeface="Arial"/>
                <a:cs typeface="Arial"/>
                <a:sym typeface="Arial"/>
              </a:rPr>
              <a:t>Object Recognition Dataset</a:t>
            </a:r>
            <a:endParaRPr sz="4000" b="0" i="0" u="none" strike="noStrike" cap="none" dirty="0">
              <a:latin typeface="Bierstadt" panose="020B0004020202020204" pitchFamily="34" charset="0"/>
              <a:ea typeface="Arial"/>
              <a:cs typeface="Arial"/>
              <a:sym typeface="Arial"/>
            </a:endParaRPr>
          </a:p>
        </p:txBody>
      </p:sp>
      <p:sp>
        <p:nvSpPr>
          <p:cNvPr id="338" name="Google Shape;338;p73"/>
          <p:cNvSpPr txBox="1"/>
          <p:nvPr/>
        </p:nvSpPr>
        <p:spPr>
          <a:xfrm>
            <a:off x="6535783" y="4624430"/>
            <a:ext cx="5116525"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latin typeface="Bierstadt" panose="020B0004020202020204" pitchFamily="34" charset="0"/>
                <a:ea typeface="Times New Roman"/>
                <a:cs typeface="Times New Roman"/>
                <a:sym typeface="Times New Roman"/>
              </a:rPr>
              <a:t>- classifier to name the dataset of a random image from 12 datasets </a:t>
            </a:r>
            <a:endParaRPr sz="1400" b="0" i="0" u="none" strike="noStrike" cap="none" dirty="0">
              <a:latin typeface="Bierstadt" panose="020B0004020202020204" pitchFamily="34" charset="0"/>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latin typeface="Bierstadt" panose="020B0004020202020204" pitchFamily="34" charset="0"/>
                <a:ea typeface="Times New Roman"/>
                <a:cs typeface="Times New Roman"/>
                <a:sym typeface="Times New Roman"/>
              </a:rPr>
              <a:t>- trained on 1000 image from each dataset</a:t>
            </a:r>
            <a:endParaRPr sz="1400" b="0" i="0" u="none" strike="noStrike" cap="none" dirty="0">
              <a:latin typeface="Bierstadt" panose="020B0004020202020204" pitchFamily="34" charset="0"/>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latin typeface="Bierstadt" panose="020B0004020202020204" pitchFamily="34" charset="0"/>
                <a:ea typeface="Times New Roman"/>
                <a:cs typeface="Times New Roman"/>
                <a:sym typeface="Times New Roman"/>
              </a:rPr>
              <a:t>- accuracy: 39% (much better than random guess, 1/12 = 8%)</a:t>
            </a:r>
            <a:endParaRPr sz="1400" b="0" i="0" u="none" strike="noStrike" cap="none" dirty="0">
              <a:latin typeface="Bierstadt" panose="020B0004020202020204" pitchFamily="34" charset="0"/>
              <a:ea typeface="Arial"/>
              <a:cs typeface="Arial"/>
              <a:sym typeface="Arial"/>
            </a:endParaRPr>
          </a:p>
        </p:txBody>
      </p:sp>
      <p:sp>
        <p:nvSpPr>
          <p:cNvPr id="2" name="Rectangle 1">
            <a:extLst>
              <a:ext uri="{FF2B5EF4-FFF2-40B4-BE49-F238E27FC236}">
                <a16:creationId xmlns:a16="http://schemas.microsoft.com/office/drawing/2014/main" id="{BF85D6E3-8CF6-CB98-EA6F-539ECA13ED99}"/>
              </a:ext>
            </a:extLst>
          </p:cNvPr>
          <p:cNvSpPr/>
          <p:nvPr/>
        </p:nvSpPr>
        <p:spPr>
          <a:xfrm>
            <a:off x="428625" y="1580737"/>
            <a:ext cx="5116525" cy="388351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AB85ED0-2D17-C74B-ED71-7D38A6E10A99}"/>
              </a:ext>
            </a:extLst>
          </p:cNvPr>
          <p:cNvSpPr txBox="1"/>
          <p:nvPr/>
        </p:nvSpPr>
        <p:spPr>
          <a:xfrm>
            <a:off x="988022" y="2552996"/>
            <a:ext cx="3952537" cy="2677656"/>
          </a:xfrm>
          <a:prstGeom prst="rect">
            <a:avLst/>
          </a:prstGeom>
          <a:noFill/>
        </p:spPr>
        <p:txBody>
          <a:bodyPr wrap="square" rtlCol="0">
            <a:spAutoFit/>
          </a:bodyPr>
          <a:lstStyle/>
          <a:p>
            <a:r>
              <a:rPr lang="en-US" sz="2400" dirty="0">
                <a:solidFill>
                  <a:schemeClr val="bg1"/>
                </a:solidFill>
                <a:latin typeface="Bierstadt" panose="020B0004020202020204" pitchFamily="34" charset="0"/>
              </a:rPr>
              <a:t>Insert image from page 2 of [Torralba &amp; </a:t>
            </a:r>
            <a:r>
              <a:rPr lang="en-US" sz="2400" dirty="0" err="1">
                <a:solidFill>
                  <a:schemeClr val="bg1"/>
                </a:solidFill>
                <a:latin typeface="Bierstadt" panose="020B0004020202020204" pitchFamily="34" charset="0"/>
              </a:rPr>
              <a:t>Efros</a:t>
            </a:r>
            <a:r>
              <a:rPr lang="en-US" sz="2400" dirty="0">
                <a:solidFill>
                  <a:schemeClr val="bg1"/>
                </a:solidFill>
                <a:latin typeface="Bierstadt" panose="020B0004020202020204" pitchFamily="34" charset="0"/>
              </a:rPr>
              <a:t>, “Unbiased Look at Dataset Bias” (CVPR 2011)], available: https://people.csail.mit.edu/torralba/publications/datasets_cvpr11.pdf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ea typeface="Calibri"/>
                <a:cs typeface="Calibri"/>
                <a:sym typeface="Calibri"/>
              </a:rPr>
              <a:t>12</a:t>
            </a:fld>
            <a:endParaRPr sz="1200" b="0" i="0" u="none" strike="noStrike" cap="none" dirty="0">
              <a:solidFill>
                <a:srgbClr val="888888"/>
              </a:solidFill>
              <a:ea typeface="Calibri"/>
              <a:cs typeface="Calibri"/>
              <a:sym typeface="Calibri"/>
            </a:endParaRPr>
          </a:p>
        </p:txBody>
      </p:sp>
      <p:sp>
        <p:nvSpPr>
          <p:cNvPr id="367" name="Google Shape;367;p76"/>
          <p:cNvSpPr/>
          <p:nvPr/>
        </p:nvSpPr>
        <p:spPr>
          <a:xfrm>
            <a:off x="6367463" y="966186"/>
            <a:ext cx="5284845"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0" i="0" u="none" strike="noStrike" cap="none" dirty="0">
                <a:latin typeface="Bierstadt" panose="020B0004020202020204" pitchFamily="34" charset="0"/>
                <a:ea typeface="Arial"/>
                <a:cs typeface="Arial"/>
                <a:sym typeface="Arial"/>
              </a:rPr>
              <a:t>Torralba &amp; </a:t>
            </a:r>
            <a:r>
              <a:rPr lang="en-CA" sz="2800" b="0" i="0" u="none" strike="noStrike" cap="none" dirty="0" err="1">
                <a:latin typeface="Bierstadt" panose="020B0004020202020204" pitchFamily="34" charset="0"/>
                <a:ea typeface="Arial"/>
                <a:cs typeface="Arial"/>
                <a:sym typeface="Arial"/>
              </a:rPr>
              <a:t>Efros</a:t>
            </a:r>
            <a:r>
              <a:rPr lang="en-CA" sz="2800" b="0" i="0" u="none" strike="noStrike" cap="none" dirty="0">
                <a:latin typeface="Bierstadt" panose="020B0004020202020204" pitchFamily="34" charset="0"/>
                <a:ea typeface="Arial"/>
                <a:cs typeface="Arial"/>
                <a:sym typeface="Arial"/>
              </a:rPr>
              <a:t> (CVPR 2011)</a:t>
            </a:r>
            <a:endParaRPr sz="1400" b="0" i="0" u="none" strike="noStrike" cap="none" dirty="0">
              <a:latin typeface="Bierstadt" panose="020B0004020202020204" pitchFamily="34" charset="0"/>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latin typeface="Bierstadt" panose="020B0004020202020204" pitchFamily="34" charset="0"/>
              <a:ea typeface="Arial"/>
              <a:cs typeface="Arial"/>
              <a:sym typeface="Arial"/>
            </a:endParaRPr>
          </a:p>
          <a:p>
            <a:pPr marL="457200" marR="0" lvl="0" indent="-457200" algn="l" rtl="0">
              <a:lnSpc>
                <a:spcPct val="100000"/>
              </a:lnSpc>
              <a:spcBef>
                <a:spcPts val="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Arial"/>
                <a:cs typeface="Arial"/>
                <a:sym typeface="Arial"/>
              </a:rPr>
              <a:t>Selection Bias</a:t>
            </a:r>
            <a:endParaRPr sz="1400" b="0" i="0" u="none" strike="noStrike" cap="none" dirty="0">
              <a:latin typeface="Bierstadt" panose="020B0004020202020204" pitchFamily="34" charset="0"/>
              <a:ea typeface="Arial"/>
              <a:cs typeface="Arial"/>
              <a:sym typeface="Arial"/>
            </a:endParaRPr>
          </a:p>
          <a:p>
            <a:pPr marL="457200" marR="0" lvl="0" indent="-457200" algn="l" rtl="0">
              <a:lnSpc>
                <a:spcPct val="100000"/>
              </a:lnSpc>
              <a:spcBef>
                <a:spcPts val="60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Arial"/>
                <a:cs typeface="Arial"/>
                <a:sym typeface="Arial"/>
              </a:rPr>
              <a:t>Capture Bias</a:t>
            </a:r>
            <a:endParaRPr sz="1400" b="0" i="0" u="none" strike="noStrike" cap="none" dirty="0">
              <a:latin typeface="Bierstadt" panose="020B0004020202020204" pitchFamily="34" charset="0"/>
              <a:ea typeface="Arial"/>
              <a:cs typeface="Arial"/>
              <a:sym typeface="Arial"/>
            </a:endParaRPr>
          </a:p>
          <a:p>
            <a:pPr marL="457200" marR="0" lvl="0" indent="-457200" algn="l" rtl="0">
              <a:lnSpc>
                <a:spcPct val="100000"/>
              </a:lnSpc>
              <a:spcBef>
                <a:spcPts val="60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Arial"/>
                <a:cs typeface="Arial"/>
                <a:sym typeface="Arial"/>
              </a:rPr>
              <a:t>Negative Set Bias</a:t>
            </a:r>
            <a:endParaRPr sz="1400" b="0" i="0" u="none" strike="noStrike" cap="none" dirty="0">
              <a:latin typeface="Bierstadt" panose="020B0004020202020204" pitchFamily="34" charset="0"/>
              <a:ea typeface="Arial"/>
              <a:cs typeface="Arial"/>
              <a:sym typeface="Arial"/>
            </a:endParaRPr>
          </a:p>
          <a:p>
            <a:pPr marL="457200" marR="0" lvl="0" indent="-279400" algn="l" rtl="0">
              <a:lnSpc>
                <a:spcPct val="100000"/>
              </a:lnSpc>
              <a:spcBef>
                <a:spcPts val="600"/>
              </a:spcBef>
              <a:spcAft>
                <a:spcPts val="0"/>
              </a:spcAft>
              <a:buClr>
                <a:srgbClr val="FFFFFF"/>
              </a:buClr>
              <a:buSzPts val="2800"/>
              <a:buFont typeface="Arial"/>
              <a:buNone/>
            </a:pPr>
            <a:endParaRPr sz="2800" b="0" i="0" u="none" strike="noStrike" cap="none" dirty="0">
              <a:latin typeface="Bierstadt" panose="020B0004020202020204" pitchFamily="34" charset="0"/>
              <a:ea typeface="Arial"/>
              <a:cs typeface="Arial"/>
              <a:sym typeface="Arial"/>
            </a:endParaRPr>
          </a:p>
          <a:p>
            <a:pPr marL="457200" marR="0" lvl="0" indent="-457200" algn="l" rtl="0">
              <a:lnSpc>
                <a:spcPct val="100000"/>
              </a:lnSpc>
              <a:spcBef>
                <a:spcPts val="60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Arial"/>
                <a:cs typeface="Arial"/>
                <a:sym typeface="Arial"/>
              </a:rPr>
              <a:t>Label error bias</a:t>
            </a:r>
            <a:endParaRPr sz="1400" b="0" i="0" u="none" strike="noStrike" cap="none" dirty="0">
              <a:latin typeface="Bierstadt" panose="020B0004020202020204" pitchFamily="34" charset="0"/>
              <a:ea typeface="Arial"/>
              <a:cs typeface="Arial"/>
              <a:sym typeface="Arial"/>
            </a:endParaRPr>
          </a:p>
          <a:p>
            <a:pPr marL="0" marR="0" lvl="5" indent="0" algn="l" rtl="0">
              <a:lnSpc>
                <a:spcPct val="100000"/>
              </a:lnSpc>
              <a:spcBef>
                <a:spcPts val="600"/>
              </a:spcBef>
              <a:spcAft>
                <a:spcPts val="0"/>
              </a:spcAft>
              <a:buClr>
                <a:srgbClr val="FFFFFF"/>
              </a:buClr>
              <a:buSzPts val="2400"/>
              <a:buFont typeface="Arial"/>
              <a:buNone/>
            </a:pPr>
            <a:r>
              <a:rPr lang="en-CA" sz="2400" b="0" i="0" u="none" strike="noStrike" cap="none" dirty="0">
                <a:latin typeface="Bierstadt" panose="020B0004020202020204" pitchFamily="34" charset="0"/>
                <a:ea typeface="Arial"/>
                <a:cs typeface="Arial"/>
                <a:sym typeface="Arial"/>
              </a:rPr>
              <a:t>          Some labels are wrong, but     </a:t>
            </a:r>
            <a:endParaRPr sz="1400" b="0" i="0" u="none" strike="noStrike" cap="none" dirty="0">
              <a:latin typeface="Bierstadt" panose="020B0004020202020204" pitchFamily="34" charset="0"/>
              <a:ea typeface="Arial"/>
              <a:cs typeface="Arial"/>
              <a:sym typeface="Arial"/>
            </a:endParaRPr>
          </a:p>
          <a:p>
            <a:pPr marL="0" marR="0" lvl="5" indent="0" algn="l" rtl="0">
              <a:lnSpc>
                <a:spcPct val="100000"/>
              </a:lnSpc>
              <a:spcBef>
                <a:spcPts val="600"/>
              </a:spcBef>
              <a:spcAft>
                <a:spcPts val="0"/>
              </a:spcAft>
              <a:buClr>
                <a:srgbClr val="FFFFFF"/>
              </a:buClr>
              <a:buSzPts val="2400"/>
              <a:buFont typeface="Arial"/>
              <a:buNone/>
            </a:pPr>
            <a:r>
              <a:rPr lang="en-CA" sz="2400" b="0" i="0" u="none" strike="noStrike" cap="none" dirty="0">
                <a:latin typeface="Bierstadt" panose="020B0004020202020204" pitchFamily="34" charset="0"/>
                <a:ea typeface="Arial"/>
                <a:cs typeface="Arial"/>
                <a:sym typeface="Arial"/>
              </a:rPr>
              <a:t>          what if the errors are not      </a:t>
            </a:r>
            <a:endParaRPr sz="1400" b="0" i="0" u="none" strike="noStrike" cap="none" dirty="0">
              <a:latin typeface="Bierstadt" panose="020B0004020202020204" pitchFamily="34" charset="0"/>
              <a:ea typeface="Arial"/>
              <a:cs typeface="Arial"/>
              <a:sym typeface="Arial"/>
            </a:endParaRPr>
          </a:p>
          <a:p>
            <a:pPr marL="0" marR="0" lvl="5" indent="0" algn="l" rtl="0">
              <a:lnSpc>
                <a:spcPct val="100000"/>
              </a:lnSpc>
              <a:spcBef>
                <a:spcPts val="600"/>
              </a:spcBef>
              <a:spcAft>
                <a:spcPts val="0"/>
              </a:spcAft>
              <a:buClr>
                <a:srgbClr val="FFFFFF"/>
              </a:buClr>
              <a:buSzPts val="2400"/>
              <a:buFont typeface="Arial"/>
              <a:buNone/>
            </a:pPr>
            <a:r>
              <a:rPr lang="en-CA" sz="2400" b="0" i="0" u="none" strike="noStrike" cap="none" dirty="0">
                <a:latin typeface="Bierstadt" panose="020B0004020202020204" pitchFamily="34" charset="0"/>
                <a:ea typeface="Arial"/>
                <a:cs typeface="Arial"/>
                <a:sym typeface="Arial"/>
              </a:rPr>
              <a:t>          random</a:t>
            </a:r>
            <a:endParaRPr sz="1400" b="0" i="0" u="none" strike="noStrike" cap="none" dirty="0">
              <a:latin typeface="Bierstadt" panose="020B0004020202020204" pitchFamily="34" charset="0"/>
              <a:ea typeface="Arial"/>
              <a:cs typeface="Arial"/>
              <a:sym typeface="Arial"/>
            </a:endParaRPr>
          </a:p>
          <a:p>
            <a:pPr marL="0" marR="0" lvl="0" indent="0" algn="l" rtl="0">
              <a:lnSpc>
                <a:spcPct val="100000"/>
              </a:lnSpc>
              <a:spcBef>
                <a:spcPts val="600"/>
              </a:spcBef>
              <a:spcAft>
                <a:spcPts val="0"/>
              </a:spcAft>
              <a:buClr>
                <a:srgbClr val="000000"/>
              </a:buClr>
              <a:buSzPts val="2800"/>
              <a:buFont typeface="Arial"/>
              <a:buNone/>
            </a:pPr>
            <a:endParaRPr sz="2800" b="0" i="0" u="none" strike="noStrike" cap="none" dirty="0">
              <a:latin typeface="Bierstadt" panose="020B0004020202020204" pitchFamily="34" charset="0"/>
              <a:ea typeface="Arial"/>
              <a:cs typeface="Arial"/>
              <a:sym typeface="Arial"/>
            </a:endParaRPr>
          </a:p>
        </p:txBody>
      </p:sp>
      <p:sp>
        <p:nvSpPr>
          <p:cNvPr id="369" name="Google Shape;369;p76"/>
          <p:cNvSpPr txBox="1"/>
          <p:nvPr/>
        </p:nvSpPr>
        <p:spPr>
          <a:xfrm>
            <a:off x="428625" y="142875"/>
            <a:ext cx="8429625" cy="9286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CA" sz="4000" b="0" i="0" u="none" strike="noStrike" cap="none" dirty="0">
                <a:latin typeface="Bierstadt" panose="020B0004020202020204" pitchFamily="34" charset="0"/>
                <a:ea typeface="Arial"/>
                <a:cs typeface="Arial"/>
                <a:sym typeface="Arial"/>
              </a:rPr>
              <a:t>Object Recognition Dataset</a:t>
            </a:r>
            <a:endParaRPr sz="4000" b="0" i="0" u="none" strike="noStrike" cap="none" dirty="0">
              <a:latin typeface="Bierstadt" panose="020B0004020202020204" pitchFamily="34" charset="0"/>
              <a:ea typeface="Arial"/>
              <a:cs typeface="Arial"/>
              <a:sym typeface="Arial"/>
            </a:endParaRPr>
          </a:p>
        </p:txBody>
      </p:sp>
      <p:sp>
        <p:nvSpPr>
          <p:cNvPr id="2" name="Rectangle 1">
            <a:extLst>
              <a:ext uri="{FF2B5EF4-FFF2-40B4-BE49-F238E27FC236}">
                <a16:creationId xmlns:a16="http://schemas.microsoft.com/office/drawing/2014/main" id="{581AF0BA-604A-2907-4B2D-B135852EC420}"/>
              </a:ext>
            </a:extLst>
          </p:cNvPr>
          <p:cNvSpPr/>
          <p:nvPr/>
        </p:nvSpPr>
        <p:spPr>
          <a:xfrm>
            <a:off x="428625" y="1580737"/>
            <a:ext cx="5116525" cy="388351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3991CE-74C3-67AA-ECC7-6A515365B8F5}"/>
              </a:ext>
            </a:extLst>
          </p:cNvPr>
          <p:cNvSpPr txBox="1"/>
          <p:nvPr/>
        </p:nvSpPr>
        <p:spPr>
          <a:xfrm>
            <a:off x="988022" y="2552996"/>
            <a:ext cx="3952537" cy="2677656"/>
          </a:xfrm>
          <a:prstGeom prst="rect">
            <a:avLst/>
          </a:prstGeom>
          <a:noFill/>
        </p:spPr>
        <p:txBody>
          <a:bodyPr wrap="square" rtlCol="0">
            <a:spAutoFit/>
          </a:bodyPr>
          <a:lstStyle/>
          <a:p>
            <a:r>
              <a:rPr lang="en-US" sz="2400" dirty="0">
                <a:solidFill>
                  <a:schemeClr val="bg1"/>
                </a:solidFill>
                <a:latin typeface="Bierstadt" panose="020B0004020202020204" pitchFamily="34" charset="0"/>
              </a:rPr>
              <a:t>Insert image from page 2 of [Torralba &amp; </a:t>
            </a:r>
            <a:r>
              <a:rPr lang="en-US" sz="2400" dirty="0" err="1">
                <a:solidFill>
                  <a:schemeClr val="bg1"/>
                </a:solidFill>
                <a:latin typeface="Bierstadt" panose="020B0004020202020204" pitchFamily="34" charset="0"/>
              </a:rPr>
              <a:t>Efros</a:t>
            </a:r>
            <a:r>
              <a:rPr lang="en-US" sz="2400" dirty="0">
                <a:solidFill>
                  <a:schemeClr val="bg1"/>
                </a:solidFill>
                <a:latin typeface="Bierstadt" panose="020B0004020202020204" pitchFamily="34" charset="0"/>
              </a:rPr>
              <a:t>, “Unbiased Look at Dataset Bias” (CVPR 2011)], available: https://people.csail.mit.edu/torralba/publications/datasets_cvpr11.pdf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9EB86-33D3-83FB-819F-2E7C1C9628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13</a:t>
            </a:fld>
            <a:endParaRPr lang="en-CA"/>
          </a:p>
        </p:txBody>
      </p:sp>
      <p:pic>
        <p:nvPicPr>
          <p:cNvPr id="3074" name="Picture 2" descr="Teaser image">
            <a:extLst>
              <a:ext uri="{FF2B5EF4-FFF2-40B4-BE49-F238E27FC236}">
                <a16:creationId xmlns:a16="http://schemas.microsoft.com/office/drawing/2014/main" id="{B4FCA196-C0EC-BEA2-259E-F350EE92A5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6257" y="1336407"/>
            <a:ext cx="8239485" cy="418518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7;p73">
            <a:extLst>
              <a:ext uri="{FF2B5EF4-FFF2-40B4-BE49-F238E27FC236}">
                <a16:creationId xmlns:a16="http://schemas.microsoft.com/office/drawing/2014/main" id="{93708E76-90A3-0838-D784-942FF0865629}"/>
              </a:ext>
            </a:extLst>
          </p:cNvPr>
          <p:cNvSpPr txBox="1"/>
          <p:nvPr/>
        </p:nvSpPr>
        <p:spPr>
          <a:xfrm>
            <a:off x="428625" y="142875"/>
            <a:ext cx="8429625" cy="9286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CA" sz="4000" b="0" i="0" u="none" strike="noStrike" cap="none" dirty="0">
                <a:solidFill>
                  <a:srgbClr val="FFFFFF"/>
                </a:solidFill>
                <a:latin typeface="Bierstadt" panose="020B0004020202020204" pitchFamily="34" charset="0"/>
                <a:ea typeface="Arial"/>
                <a:cs typeface="Arial"/>
                <a:sym typeface="Arial"/>
              </a:rPr>
              <a:t>Example on faces</a:t>
            </a:r>
            <a:endParaRPr sz="4000" b="0" i="0" u="none" strike="noStrike" cap="none" dirty="0">
              <a:solidFill>
                <a:srgbClr val="FFFFFF"/>
              </a:solidFill>
              <a:latin typeface="Bierstadt" panose="020B0004020202020204" pitchFamily="34" charset="0"/>
              <a:ea typeface="Arial"/>
              <a:cs typeface="Arial"/>
              <a:sym typeface="Arial"/>
            </a:endParaRPr>
          </a:p>
        </p:txBody>
      </p:sp>
      <p:sp>
        <p:nvSpPr>
          <p:cNvPr id="5" name="TextBox 4">
            <a:extLst>
              <a:ext uri="{FF2B5EF4-FFF2-40B4-BE49-F238E27FC236}">
                <a16:creationId xmlns:a16="http://schemas.microsoft.com/office/drawing/2014/main" id="{38582C0C-4FD9-6B1E-13DE-2D10D7CDE3D6}"/>
              </a:ext>
            </a:extLst>
          </p:cNvPr>
          <p:cNvSpPr txBox="1"/>
          <p:nvPr/>
        </p:nvSpPr>
        <p:spPr>
          <a:xfrm>
            <a:off x="2163587" y="5699318"/>
            <a:ext cx="5291962" cy="461665"/>
          </a:xfrm>
          <a:prstGeom prst="rect">
            <a:avLst/>
          </a:prstGeom>
          <a:noFill/>
        </p:spPr>
        <p:txBody>
          <a:bodyPr wrap="none" rtlCol="0">
            <a:spAutoFit/>
          </a:bodyPr>
          <a:lstStyle/>
          <a:p>
            <a:r>
              <a:rPr lang="en-US" sz="2400" dirty="0">
                <a:solidFill>
                  <a:schemeClr val="bg1"/>
                </a:solidFill>
                <a:latin typeface="Bierstadt" panose="020B0004020202020204" pitchFamily="34" charset="0"/>
              </a:rPr>
              <a:t>FFHQ dataset (70K images from Flickr)</a:t>
            </a:r>
          </a:p>
        </p:txBody>
      </p:sp>
    </p:spTree>
    <p:extLst>
      <p:ext uri="{BB962C8B-B14F-4D97-AF65-F5344CB8AC3E}">
        <p14:creationId xmlns:p14="http://schemas.microsoft.com/office/powerpoint/2010/main" val="210308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ea typeface="Calibri"/>
                <a:cs typeface="Calibri"/>
                <a:sym typeface="Calibri"/>
              </a:rPr>
              <a:t>14</a:t>
            </a:fld>
            <a:endParaRPr sz="1200" b="0" i="0" u="none" strike="noStrike" cap="none" dirty="0">
              <a:solidFill>
                <a:srgbClr val="888888"/>
              </a:solidFill>
              <a:ea typeface="Calibri"/>
              <a:cs typeface="Calibri"/>
              <a:sym typeface="Calibri"/>
            </a:endParaRPr>
          </a:p>
        </p:txBody>
      </p:sp>
      <p:sp>
        <p:nvSpPr>
          <p:cNvPr id="454" name="Google Shape;454;p79"/>
          <p:cNvSpPr txBox="1"/>
          <p:nvPr/>
        </p:nvSpPr>
        <p:spPr>
          <a:xfrm>
            <a:off x="681322" y="1871602"/>
            <a:ext cx="5870085" cy="17265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655"/>
              <a:buFont typeface="Arial"/>
              <a:buNone/>
            </a:pPr>
            <a:r>
              <a:rPr lang="en-CA" sz="2655" b="0" i="0" u="none" strike="noStrike" cap="none" dirty="0">
                <a:latin typeface="Bierstadt" panose="020B0004020202020204" pitchFamily="34" charset="0"/>
                <a:ea typeface="Calibri"/>
                <a:cs typeface="Calibri"/>
                <a:sym typeface="Calibri"/>
              </a:rPr>
              <a:t>Pre-trained facial analysis models do not perform well when evaluated on faces of older adults with cognitive of physical disability</a:t>
            </a:r>
            <a:endParaRPr sz="2655" b="0" i="0" u="none" strike="noStrike" cap="none" dirty="0">
              <a:latin typeface="Bierstadt" panose="020B0004020202020204" pitchFamily="34" charset="0"/>
              <a:ea typeface="Calibri"/>
              <a:cs typeface="Calibri"/>
              <a:sym typeface="Calibri"/>
            </a:endParaRPr>
          </a:p>
        </p:txBody>
      </p:sp>
      <p:sp>
        <p:nvSpPr>
          <p:cNvPr id="455" name="Google Shape;455;p79"/>
          <p:cNvSpPr txBox="1"/>
          <p:nvPr/>
        </p:nvSpPr>
        <p:spPr>
          <a:xfrm>
            <a:off x="428625" y="142875"/>
            <a:ext cx="5176109" cy="9286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CA" sz="4000" b="0" i="0" u="none" strike="noStrike" cap="none" dirty="0">
                <a:latin typeface="Bierstadt" panose="020B0004020202020204" pitchFamily="34" charset="0"/>
                <a:ea typeface="Arial"/>
                <a:cs typeface="Arial"/>
                <a:sym typeface="Arial"/>
              </a:rPr>
              <a:t>Real-life Example (Facial Analysis)</a:t>
            </a:r>
            <a:endParaRPr sz="1400" b="0" i="0" u="none" strike="noStrike" cap="none" dirty="0">
              <a:latin typeface="Bierstadt" panose="020B0004020202020204" pitchFamily="34" charset="0"/>
              <a:ea typeface="Arial"/>
              <a:cs typeface="Arial"/>
              <a:sym typeface="Arial"/>
            </a:endParaRPr>
          </a:p>
        </p:txBody>
      </p:sp>
      <p:pic>
        <p:nvPicPr>
          <p:cNvPr id="3" name="Picture 2" descr="A person with a scarf on her head&#10;&#10;Description automatically generated">
            <a:extLst>
              <a:ext uri="{FF2B5EF4-FFF2-40B4-BE49-F238E27FC236}">
                <a16:creationId xmlns:a16="http://schemas.microsoft.com/office/drawing/2014/main" id="{19912D92-65A1-EA0A-F3E2-6018A6C27D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7187" y="0"/>
            <a:ext cx="5484813" cy="6858000"/>
          </a:xfrm>
          <a:prstGeom prst="rect">
            <a:avLst/>
          </a:prstGeom>
        </p:spPr>
      </p:pic>
      <p:cxnSp>
        <p:nvCxnSpPr>
          <p:cNvPr id="5" name="Straight Connector 4">
            <a:extLst>
              <a:ext uri="{FF2B5EF4-FFF2-40B4-BE49-F238E27FC236}">
                <a16:creationId xmlns:a16="http://schemas.microsoft.com/office/drawing/2014/main" id="{1AD5CB8C-418D-C9F5-2539-E1C8522A3942}"/>
              </a:ext>
            </a:extLst>
          </p:cNvPr>
          <p:cNvCxnSpPr>
            <a:cxnSpLocks/>
          </p:cNvCxnSpPr>
          <p:nvPr/>
        </p:nvCxnSpPr>
        <p:spPr>
          <a:xfrm>
            <a:off x="8917763" y="4270525"/>
            <a:ext cx="3944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5A02B14-4852-F1F4-5A7C-54F0A2A027A4}"/>
              </a:ext>
            </a:extLst>
          </p:cNvPr>
          <p:cNvCxnSpPr>
            <a:cxnSpLocks/>
          </p:cNvCxnSpPr>
          <p:nvPr/>
        </p:nvCxnSpPr>
        <p:spPr>
          <a:xfrm flipH="1">
            <a:off x="9713053" y="2666292"/>
            <a:ext cx="355414" cy="127459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8D65D9-B321-7B2B-3C54-FA9B486B3160}"/>
              </a:ext>
            </a:extLst>
          </p:cNvPr>
          <p:cNvCxnSpPr>
            <a:cxnSpLocks/>
          </p:cNvCxnSpPr>
          <p:nvPr/>
        </p:nvCxnSpPr>
        <p:spPr>
          <a:xfrm>
            <a:off x="8542590" y="4118125"/>
            <a:ext cx="375173"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28A4BCB-534D-0F0A-2AD3-233CBDA3C23F}"/>
              </a:ext>
            </a:extLst>
          </p:cNvPr>
          <p:cNvCxnSpPr/>
          <p:nvPr/>
        </p:nvCxnSpPr>
        <p:spPr>
          <a:xfrm>
            <a:off x="8139747" y="2966184"/>
            <a:ext cx="445546" cy="11271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BA011E-270C-F7BF-52B7-A153311C8603}"/>
              </a:ext>
            </a:extLst>
          </p:cNvPr>
          <p:cNvCxnSpPr>
            <a:cxnSpLocks/>
          </p:cNvCxnSpPr>
          <p:nvPr/>
        </p:nvCxnSpPr>
        <p:spPr>
          <a:xfrm flipV="1">
            <a:off x="9312227" y="4118125"/>
            <a:ext cx="375519"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2" name="Google Shape;454;p79">
            <a:extLst>
              <a:ext uri="{FF2B5EF4-FFF2-40B4-BE49-F238E27FC236}">
                <a16:creationId xmlns:a16="http://schemas.microsoft.com/office/drawing/2014/main" id="{B11A26E9-F4C8-EA32-5763-D93C4F89A5C3}"/>
              </a:ext>
            </a:extLst>
          </p:cNvPr>
          <p:cNvSpPr txBox="1"/>
          <p:nvPr/>
        </p:nvSpPr>
        <p:spPr>
          <a:xfrm>
            <a:off x="885717" y="1419368"/>
            <a:ext cx="11099169" cy="23394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655"/>
              <a:buFont typeface="Arial"/>
              <a:buNone/>
            </a:pPr>
            <a:r>
              <a:rPr lang="en-CA" sz="2655" b="0" i="0" u="none" strike="noStrike" cap="none" dirty="0">
                <a:latin typeface="Bierstadt" panose="020B0004020202020204" pitchFamily="34" charset="0"/>
                <a:ea typeface="Calibri"/>
                <a:cs typeface="Calibri"/>
                <a:sym typeface="Calibri"/>
              </a:rPr>
              <a:t>Dataset bias still a problem today!</a:t>
            </a:r>
          </a:p>
          <a:p>
            <a:pPr marL="457200" marR="0" lvl="0" indent="-457200" algn="l" rtl="0">
              <a:lnSpc>
                <a:spcPct val="150000"/>
              </a:lnSpc>
              <a:spcBef>
                <a:spcPts val="0"/>
              </a:spcBef>
              <a:spcAft>
                <a:spcPts val="0"/>
              </a:spcAft>
              <a:buSzPts val="2655"/>
              <a:buFontTx/>
              <a:buChar char="-"/>
            </a:pPr>
            <a:r>
              <a:rPr lang="en-CA" sz="2655" dirty="0">
                <a:latin typeface="Bierstadt" panose="020B0004020202020204" pitchFamily="34" charset="0"/>
                <a:ea typeface="Calibri"/>
                <a:cs typeface="Calibri"/>
                <a:sym typeface="Calibri"/>
              </a:rPr>
              <a:t>very difficult to mitigate bias in large datasets</a:t>
            </a:r>
          </a:p>
          <a:p>
            <a:pPr marL="457200" marR="0" lvl="0" indent="-457200" algn="l" rtl="0">
              <a:lnSpc>
                <a:spcPct val="150000"/>
              </a:lnSpc>
              <a:spcBef>
                <a:spcPts val="0"/>
              </a:spcBef>
              <a:spcAft>
                <a:spcPts val="0"/>
              </a:spcAft>
              <a:buSzPts val="2655"/>
              <a:buFontTx/>
              <a:buChar char="-"/>
            </a:pPr>
            <a:r>
              <a:rPr lang="en-CA" sz="2655" b="0" i="0" u="none" strike="noStrike" cap="none" dirty="0">
                <a:latin typeface="Bierstadt" panose="020B0004020202020204" pitchFamily="34" charset="0"/>
                <a:ea typeface="Calibri"/>
                <a:cs typeface="Calibri"/>
                <a:sym typeface="Calibri"/>
              </a:rPr>
              <a:t>biases of such datasets not well explored/understood</a:t>
            </a:r>
          </a:p>
          <a:p>
            <a:pPr marL="457200" marR="0" lvl="0" indent="-457200" algn="l" rtl="0">
              <a:lnSpc>
                <a:spcPct val="150000"/>
              </a:lnSpc>
              <a:spcBef>
                <a:spcPts val="0"/>
              </a:spcBef>
              <a:spcAft>
                <a:spcPts val="0"/>
              </a:spcAft>
              <a:buSzPts val="2655"/>
              <a:buFontTx/>
              <a:buChar char="-"/>
            </a:pPr>
            <a:r>
              <a:rPr lang="en-CA" sz="2655" dirty="0">
                <a:latin typeface="Bierstadt" panose="020B0004020202020204" pitchFamily="34" charset="0"/>
                <a:ea typeface="Calibri"/>
                <a:cs typeface="Calibri"/>
                <a:sym typeface="Calibri"/>
              </a:rPr>
              <a:t>model generalization is still an open research question</a:t>
            </a:r>
            <a:endParaRPr sz="2655" b="0" i="0" u="none" strike="noStrike" cap="none" dirty="0">
              <a:latin typeface="Bierstadt" panose="020B0004020202020204" pitchFamily="34" charset="0"/>
              <a:ea typeface="Calibri"/>
              <a:cs typeface="Calibri"/>
              <a:sym typeface="Calibri"/>
            </a:endParaRPr>
          </a:p>
        </p:txBody>
      </p:sp>
    </p:spTree>
    <p:extLst>
      <p:ext uri="{BB962C8B-B14F-4D97-AF65-F5344CB8AC3E}">
        <p14:creationId xmlns:p14="http://schemas.microsoft.com/office/powerpoint/2010/main" val="359585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16</a:t>
            </a:fld>
            <a:endParaRPr kumimoji="0" sz="1200" b="0" i="0" u="none" strike="noStrike" kern="0" cap="none" spc="0" normalizeH="0" baseline="0" noProof="0" dirty="0">
              <a:ln>
                <a:noFill/>
              </a:ln>
              <a:solidFill>
                <a:srgbClr val="888888"/>
              </a:solidFill>
              <a:effectLst/>
              <a:uLnTx/>
              <a:uFillTx/>
              <a:sym typeface="Calibri"/>
            </a:endParaRPr>
          </a:p>
        </p:txBody>
      </p:sp>
      <p:sp>
        <p:nvSpPr>
          <p:cNvPr id="80" name="Google Shape;80;p16"/>
          <p:cNvSpPr txBox="1">
            <a:spLocks noGrp="1"/>
          </p:cNvSpPr>
          <p:nvPr>
            <p:ph type="body" idx="1"/>
          </p:nvPr>
        </p:nvSpPr>
        <p:spPr>
          <a:xfrm>
            <a:off x="7267880" y="2421659"/>
            <a:ext cx="4355370" cy="2249729"/>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ct val="25088"/>
              <a:buNone/>
            </a:pPr>
            <a:r>
              <a:rPr lang="en-CA"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sym typeface="Alfa Slab One"/>
              </a:rPr>
              <a:t>Part 3:</a:t>
            </a:r>
            <a:endParaRPr lang="en-US"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indent="0" algn="ctr">
              <a:spcBef>
                <a:spcPts val="0"/>
              </a:spcBef>
              <a:buSzPct val="25088"/>
              <a:buNone/>
            </a:pPr>
            <a:endParaRPr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lvl="0" indent="0" algn="ctr" rtl="0">
              <a:lnSpc>
                <a:spcPct val="90000"/>
              </a:lnSpc>
              <a:spcBef>
                <a:spcPts val="0"/>
              </a:spcBef>
              <a:spcAft>
                <a:spcPts val="0"/>
              </a:spcAft>
              <a:buClr>
                <a:schemeClr val="lt1"/>
              </a:buClr>
              <a:buSzPct val="25088"/>
              <a:buNone/>
            </a:pPr>
            <a:r>
              <a:rPr lang="en-CA"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sym typeface="Alfa Slab One"/>
              </a:rPr>
              <a:t>Mitigating Bias in Datasets</a:t>
            </a: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Garamond"/>
              <a:cs typeface="Garamond"/>
            </a:endParaRPr>
          </a:p>
        </p:txBody>
      </p:sp>
      <p:pic>
        <p:nvPicPr>
          <p:cNvPr id="3" name="Picture 2" descr="A wooden sign post with a snowy mountain in the background&#10;&#10;Description automatically generated">
            <a:extLst>
              <a:ext uri="{FF2B5EF4-FFF2-40B4-BE49-F238E27FC236}">
                <a16:creationId xmlns:a16="http://schemas.microsoft.com/office/drawing/2014/main" id="{EBF68531-70BA-DD61-6457-9F2B164B1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011637" cy="6858000"/>
          </a:xfrm>
          <a:prstGeom prst="rect">
            <a:avLst/>
          </a:prstGeom>
        </p:spPr>
      </p:pic>
    </p:spTree>
    <p:extLst>
      <p:ext uri="{BB962C8B-B14F-4D97-AF65-F5344CB8AC3E}">
        <p14:creationId xmlns:p14="http://schemas.microsoft.com/office/powerpoint/2010/main" val="395351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ea typeface="Calibri"/>
                <a:cs typeface="Calibri"/>
                <a:sym typeface="Calibri"/>
              </a:rPr>
              <a:t>17</a:t>
            </a:fld>
            <a:endParaRPr sz="1200" b="0" i="0" u="none" strike="noStrike" cap="none" dirty="0">
              <a:solidFill>
                <a:srgbClr val="888888"/>
              </a:solidFill>
              <a:ea typeface="Calibri"/>
              <a:cs typeface="Calibri"/>
              <a:sym typeface="Calibri"/>
            </a:endParaRPr>
          </a:p>
        </p:txBody>
      </p:sp>
      <p:sp>
        <p:nvSpPr>
          <p:cNvPr id="375" name="Google Shape;375;p77"/>
          <p:cNvSpPr txBox="1"/>
          <p:nvPr/>
        </p:nvSpPr>
        <p:spPr>
          <a:xfrm>
            <a:off x="428625" y="142875"/>
            <a:ext cx="9605227" cy="9286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CA" sz="4000" b="0" i="0" u="none" strike="noStrike" cap="none" dirty="0">
                <a:latin typeface="Bierstadt" panose="020B0004020202020204" pitchFamily="34" charset="0"/>
                <a:ea typeface="Arial"/>
                <a:cs typeface="Arial"/>
                <a:sym typeface="Arial"/>
              </a:rPr>
              <a:t>Collect Better Datasets?</a:t>
            </a:r>
            <a:endParaRPr sz="1400" b="0" i="0" u="none" strike="noStrike" cap="none" dirty="0">
              <a:latin typeface="Bierstadt" panose="020B0004020202020204" pitchFamily="34" charset="0"/>
              <a:ea typeface="Arial"/>
              <a:cs typeface="Arial"/>
              <a:sym typeface="Arial"/>
            </a:endParaRPr>
          </a:p>
        </p:txBody>
      </p:sp>
      <p:sp>
        <p:nvSpPr>
          <p:cNvPr id="376" name="Google Shape;376;p77"/>
          <p:cNvSpPr txBox="1"/>
          <p:nvPr/>
        </p:nvSpPr>
        <p:spPr>
          <a:xfrm>
            <a:off x="428557" y="1195389"/>
            <a:ext cx="11334886" cy="478631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Arial"/>
                <a:cs typeface="Arial"/>
                <a:sym typeface="Arial"/>
              </a:rPr>
              <a:t>All datasets are finite attempts at sampling a distribution</a:t>
            </a:r>
            <a:endParaRPr sz="1400" b="0" i="0" u="none" strike="noStrike" cap="none" dirty="0">
              <a:latin typeface="Bierstadt" panose="020B0004020202020204" pitchFamily="34" charset="0"/>
              <a:ea typeface="Arial"/>
              <a:cs typeface="Arial"/>
              <a:sym typeface="Arial"/>
            </a:endParaRPr>
          </a:p>
          <a:p>
            <a:pPr marL="457200" marR="0" lvl="0" indent="-279400" algn="l" rtl="0">
              <a:lnSpc>
                <a:spcPct val="100000"/>
              </a:lnSpc>
              <a:spcBef>
                <a:spcPts val="0"/>
              </a:spcBef>
              <a:spcAft>
                <a:spcPts val="0"/>
              </a:spcAft>
              <a:buClr>
                <a:srgbClr val="FFFFFF"/>
              </a:buClr>
              <a:buSzPts val="2800"/>
              <a:buFont typeface="Arial"/>
              <a:buNone/>
            </a:pPr>
            <a:endParaRPr sz="2800" b="0" i="0" u="none" strike="noStrike" cap="none" dirty="0">
              <a:latin typeface="Bierstadt" panose="020B0004020202020204" pitchFamily="34" charset="0"/>
              <a:ea typeface="Arial"/>
              <a:cs typeface="Arial"/>
              <a:sym typeface="Arial"/>
            </a:endParaRPr>
          </a:p>
          <a:p>
            <a:pPr marL="457200" marR="0" lvl="0" indent="-457200" algn="l" rtl="0">
              <a:lnSpc>
                <a:spcPct val="100000"/>
              </a:lnSpc>
              <a:spcBef>
                <a:spcPts val="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Arial"/>
                <a:cs typeface="Arial"/>
                <a:sym typeface="Arial"/>
              </a:rPr>
              <a:t>Deep learning models used to obtain SOTA results on standard benchmarks are typically trained on hundreds of thousands to millions of training examples</a:t>
            </a:r>
            <a:endParaRPr sz="1400" b="0" i="0" u="none" strike="noStrike" cap="none" dirty="0">
              <a:latin typeface="Bierstadt" panose="020B0004020202020204" pitchFamily="34" charset="0"/>
              <a:ea typeface="Arial"/>
              <a:cs typeface="Arial"/>
              <a:sym typeface="Arial"/>
            </a:endParaRPr>
          </a:p>
          <a:p>
            <a:pPr marL="457200" marR="0" lvl="0" indent="-279400" algn="l" rtl="0">
              <a:lnSpc>
                <a:spcPct val="100000"/>
              </a:lnSpc>
              <a:spcBef>
                <a:spcPts val="0"/>
              </a:spcBef>
              <a:spcAft>
                <a:spcPts val="0"/>
              </a:spcAft>
              <a:buClr>
                <a:srgbClr val="FFFFFF"/>
              </a:buClr>
              <a:buSzPts val="2800"/>
              <a:buFont typeface="Arial"/>
              <a:buNone/>
            </a:pPr>
            <a:endParaRPr sz="2800" b="0" i="0" u="none" strike="noStrike" cap="none" dirty="0">
              <a:latin typeface="Bierstadt" panose="020B0004020202020204" pitchFamily="34" charset="0"/>
              <a:ea typeface="Arial"/>
              <a:cs typeface="Arial"/>
              <a:sym typeface="Arial"/>
            </a:endParaRPr>
          </a:p>
          <a:p>
            <a:pPr marL="457200" marR="0" lvl="0" indent="-457200" algn="l" rtl="0">
              <a:lnSpc>
                <a:spcPct val="100000"/>
              </a:lnSpc>
              <a:spcBef>
                <a:spcPts val="0"/>
              </a:spcBef>
              <a:spcAft>
                <a:spcPts val="0"/>
              </a:spcAft>
              <a:buClr>
                <a:srgbClr val="FFFFFF"/>
              </a:buClr>
              <a:buSzPts val="2800"/>
              <a:buFont typeface="Arial"/>
              <a:buChar char="•"/>
            </a:pPr>
            <a:r>
              <a:rPr lang="en-CA" sz="2800" b="0" i="0" u="none" strike="noStrike" cap="none" dirty="0">
                <a:latin typeface="Bierstadt" panose="020B0004020202020204" pitchFamily="34" charset="0"/>
                <a:ea typeface="Arial"/>
                <a:cs typeface="Arial"/>
                <a:sym typeface="Arial"/>
              </a:rPr>
              <a:t>It is not always practical to collect representative examples of this size from various populations to include in the training data</a:t>
            </a:r>
            <a:endParaRPr sz="1400" b="0" i="0" u="none" strike="noStrike" cap="none" dirty="0">
              <a:latin typeface="Bierstadt" panose="020B0004020202020204" pitchFamily="34" charset="0"/>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ea typeface="Calibri"/>
                <a:cs typeface="Calibri"/>
                <a:sym typeface="Calibri"/>
              </a:rPr>
              <a:t>18</a:t>
            </a:fld>
            <a:endParaRPr sz="1200" b="0" i="0" u="none" strike="noStrike" cap="none" dirty="0">
              <a:solidFill>
                <a:srgbClr val="888888"/>
              </a:solidFill>
              <a:ea typeface="Calibri"/>
              <a:cs typeface="Calibri"/>
              <a:sym typeface="Calibri"/>
            </a:endParaRPr>
          </a:p>
        </p:txBody>
      </p:sp>
      <p:sp>
        <p:nvSpPr>
          <p:cNvPr id="382" name="Google Shape;382;p78"/>
          <p:cNvSpPr txBox="1"/>
          <p:nvPr/>
        </p:nvSpPr>
        <p:spPr>
          <a:xfrm>
            <a:off x="428625" y="142875"/>
            <a:ext cx="9605227" cy="9286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CA" sz="4000" b="0" i="0" u="none" strike="noStrike" cap="none" dirty="0">
                <a:solidFill>
                  <a:srgbClr val="FFFFFF"/>
                </a:solidFill>
                <a:latin typeface="Bierstadt" panose="020B0004020202020204" pitchFamily="34" charset="0"/>
                <a:ea typeface="Arial"/>
                <a:cs typeface="Arial"/>
                <a:sym typeface="Arial"/>
              </a:rPr>
              <a:t>It’s all about data, right?</a:t>
            </a:r>
            <a:endParaRPr sz="1400" b="0" i="0" u="none" strike="noStrike" cap="none" dirty="0">
              <a:solidFill>
                <a:srgbClr val="000000"/>
              </a:solidFill>
              <a:latin typeface="Bierstadt" panose="020B0004020202020204" pitchFamily="34" charset="0"/>
              <a:ea typeface="Arial"/>
              <a:cs typeface="Arial"/>
              <a:sym typeface="Arial"/>
            </a:endParaRPr>
          </a:p>
        </p:txBody>
      </p:sp>
      <p:sp>
        <p:nvSpPr>
          <p:cNvPr id="383" name="Google Shape;383;p78"/>
          <p:cNvSpPr txBox="1"/>
          <p:nvPr/>
        </p:nvSpPr>
        <p:spPr>
          <a:xfrm>
            <a:off x="2771772" y="6219100"/>
            <a:ext cx="7014012" cy="5781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000"/>
              <a:buFont typeface="Arial"/>
              <a:buNone/>
            </a:pPr>
            <a:r>
              <a:rPr lang="en-CA" sz="2000" b="0" i="0" u="none" strike="noStrike" cap="none" dirty="0">
                <a:solidFill>
                  <a:srgbClr val="FFFFFF"/>
                </a:solidFill>
                <a:latin typeface="Bierstadt" panose="020B0004020202020204" pitchFamily="34" charset="0"/>
                <a:ea typeface="Arial"/>
                <a:cs typeface="Arial"/>
                <a:sym typeface="Arial"/>
              </a:rPr>
              <a:t>Models / Algorithms / Hyperparameters / … matter too</a:t>
            </a:r>
            <a:endParaRPr sz="2000" b="0" i="0" u="none" strike="noStrike" cap="none" dirty="0">
              <a:solidFill>
                <a:srgbClr val="FFFFFF"/>
              </a:solidFill>
              <a:latin typeface="Bierstadt" panose="020B0004020202020204" pitchFamily="34" charset="0"/>
              <a:ea typeface="Arial"/>
              <a:cs typeface="Arial"/>
              <a:sym typeface="Arial"/>
            </a:endParaRPr>
          </a:p>
        </p:txBody>
      </p:sp>
      <p:sp>
        <p:nvSpPr>
          <p:cNvPr id="384" name="Google Shape;384;p78"/>
          <p:cNvSpPr/>
          <p:nvPr/>
        </p:nvSpPr>
        <p:spPr>
          <a:xfrm>
            <a:off x="3391926" y="1839541"/>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85" name="Google Shape;385;p78"/>
          <p:cNvSpPr/>
          <p:nvPr/>
        </p:nvSpPr>
        <p:spPr>
          <a:xfrm>
            <a:off x="4164154" y="1872271"/>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86" name="Google Shape;386;p78"/>
          <p:cNvSpPr/>
          <p:nvPr/>
        </p:nvSpPr>
        <p:spPr>
          <a:xfrm>
            <a:off x="3533075" y="2280376"/>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87" name="Google Shape;387;p78"/>
          <p:cNvSpPr/>
          <p:nvPr/>
        </p:nvSpPr>
        <p:spPr>
          <a:xfrm>
            <a:off x="4078237" y="2280376"/>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88" name="Google Shape;388;p78"/>
          <p:cNvSpPr/>
          <p:nvPr/>
        </p:nvSpPr>
        <p:spPr>
          <a:xfrm>
            <a:off x="4814668" y="2156618"/>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89" name="Google Shape;389;p78"/>
          <p:cNvSpPr/>
          <p:nvPr/>
        </p:nvSpPr>
        <p:spPr>
          <a:xfrm>
            <a:off x="2838581" y="2841902"/>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90" name="Google Shape;390;p78"/>
          <p:cNvSpPr/>
          <p:nvPr/>
        </p:nvSpPr>
        <p:spPr>
          <a:xfrm>
            <a:off x="3666041" y="2901225"/>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91" name="Google Shape;391;p78"/>
          <p:cNvSpPr/>
          <p:nvPr/>
        </p:nvSpPr>
        <p:spPr>
          <a:xfrm>
            <a:off x="2979730" y="3282737"/>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92" name="Google Shape;392;p78"/>
          <p:cNvSpPr/>
          <p:nvPr/>
        </p:nvSpPr>
        <p:spPr>
          <a:xfrm>
            <a:off x="2245346" y="2443002"/>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93" name="Google Shape;393;p78"/>
          <p:cNvSpPr/>
          <p:nvPr/>
        </p:nvSpPr>
        <p:spPr>
          <a:xfrm>
            <a:off x="4577690" y="2988714"/>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94" name="Google Shape;394;p78"/>
          <p:cNvSpPr/>
          <p:nvPr/>
        </p:nvSpPr>
        <p:spPr>
          <a:xfrm>
            <a:off x="4869899" y="1662753"/>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95" name="Google Shape;395;p78"/>
          <p:cNvSpPr/>
          <p:nvPr/>
        </p:nvSpPr>
        <p:spPr>
          <a:xfrm>
            <a:off x="5764864" y="1902093"/>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96" name="Google Shape;396;p78"/>
          <p:cNvSpPr/>
          <p:nvPr/>
        </p:nvSpPr>
        <p:spPr>
          <a:xfrm>
            <a:off x="5238115" y="2562672"/>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97" name="Google Shape;397;p78"/>
          <p:cNvSpPr/>
          <p:nvPr/>
        </p:nvSpPr>
        <p:spPr>
          <a:xfrm>
            <a:off x="2008053" y="3447411"/>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98" name="Google Shape;398;p78"/>
          <p:cNvSpPr/>
          <p:nvPr/>
        </p:nvSpPr>
        <p:spPr>
          <a:xfrm>
            <a:off x="6501295" y="1358817"/>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399" name="Google Shape;399;p78"/>
          <p:cNvSpPr/>
          <p:nvPr/>
        </p:nvSpPr>
        <p:spPr>
          <a:xfrm>
            <a:off x="3572019" y="3903818"/>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00" name="Google Shape;400;p78"/>
          <p:cNvSpPr/>
          <p:nvPr/>
        </p:nvSpPr>
        <p:spPr>
          <a:xfrm>
            <a:off x="2386495" y="4186911"/>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01" name="Google Shape;401;p78"/>
          <p:cNvSpPr/>
          <p:nvPr/>
        </p:nvSpPr>
        <p:spPr>
          <a:xfrm>
            <a:off x="3343124" y="4428444"/>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02" name="Google Shape;402;p78"/>
          <p:cNvSpPr/>
          <p:nvPr/>
        </p:nvSpPr>
        <p:spPr>
          <a:xfrm>
            <a:off x="2058027" y="5450845"/>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03" name="Google Shape;403;p78"/>
          <p:cNvSpPr/>
          <p:nvPr/>
        </p:nvSpPr>
        <p:spPr>
          <a:xfrm>
            <a:off x="5715771" y="1358814"/>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04" name="Google Shape;404;p78"/>
          <p:cNvSpPr/>
          <p:nvPr/>
        </p:nvSpPr>
        <p:spPr>
          <a:xfrm>
            <a:off x="6924420" y="2654370"/>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05" name="Google Shape;405;p78"/>
          <p:cNvSpPr/>
          <p:nvPr/>
        </p:nvSpPr>
        <p:spPr>
          <a:xfrm>
            <a:off x="7156598" y="2041036"/>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06" name="Google Shape;406;p78"/>
          <p:cNvSpPr/>
          <p:nvPr/>
        </p:nvSpPr>
        <p:spPr>
          <a:xfrm>
            <a:off x="6983231" y="3429000"/>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07" name="Google Shape;407;p78"/>
          <p:cNvSpPr/>
          <p:nvPr/>
        </p:nvSpPr>
        <p:spPr>
          <a:xfrm>
            <a:off x="7829103" y="2674669"/>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08" name="Google Shape;408;p78"/>
          <p:cNvSpPr/>
          <p:nvPr/>
        </p:nvSpPr>
        <p:spPr>
          <a:xfrm>
            <a:off x="8733787" y="2564723"/>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09" name="Google Shape;409;p78"/>
          <p:cNvSpPr/>
          <p:nvPr/>
        </p:nvSpPr>
        <p:spPr>
          <a:xfrm>
            <a:off x="6331185" y="3345989"/>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10" name="Google Shape;410;p78"/>
          <p:cNvSpPr/>
          <p:nvPr/>
        </p:nvSpPr>
        <p:spPr>
          <a:xfrm>
            <a:off x="7585160" y="3309330"/>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11" name="Google Shape;411;p78"/>
          <p:cNvSpPr/>
          <p:nvPr/>
        </p:nvSpPr>
        <p:spPr>
          <a:xfrm>
            <a:off x="5402464" y="4992892"/>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12" name="Google Shape;412;p78"/>
          <p:cNvSpPr/>
          <p:nvPr/>
        </p:nvSpPr>
        <p:spPr>
          <a:xfrm>
            <a:off x="5468949" y="3688794"/>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13" name="Google Shape;413;p78"/>
          <p:cNvSpPr/>
          <p:nvPr/>
        </p:nvSpPr>
        <p:spPr>
          <a:xfrm>
            <a:off x="8506720" y="3309330"/>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14" name="Google Shape;414;p78"/>
          <p:cNvSpPr/>
          <p:nvPr/>
        </p:nvSpPr>
        <p:spPr>
          <a:xfrm>
            <a:off x="8156917" y="1930707"/>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15" name="Google Shape;415;p78"/>
          <p:cNvSpPr/>
          <p:nvPr/>
        </p:nvSpPr>
        <p:spPr>
          <a:xfrm>
            <a:off x="8930167" y="2170047"/>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16" name="Google Shape;416;p78"/>
          <p:cNvSpPr/>
          <p:nvPr/>
        </p:nvSpPr>
        <p:spPr>
          <a:xfrm>
            <a:off x="9157234" y="2970777"/>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17" name="Google Shape;417;p78"/>
          <p:cNvSpPr/>
          <p:nvPr/>
        </p:nvSpPr>
        <p:spPr>
          <a:xfrm>
            <a:off x="4573982" y="5178018"/>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18" name="Google Shape;418;p78"/>
          <p:cNvSpPr/>
          <p:nvPr/>
        </p:nvSpPr>
        <p:spPr>
          <a:xfrm>
            <a:off x="7334573" y="4047960"/>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19" name="Google Shape;419;p78"/>
          <p:cNvSpPr/>
          <p:nvPr/>
        </p:nvSpPr>
        <p:spPr>
          <a:xfrm>
            <a:off x="6281067" y="4212481"/>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20" name="Google Shape;420;p78"/>
          <p:cNvSpPr/>
          <p:nvPr/>
        </p:nvSpPr>
        <p:spPr>
          <a:xfrm>
            <a:off x="4911511" y="4430339"/>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21" name="Google Shape;421;p78"/>
          <p:cNvSpPr/>
          <p:nvPr/>
        </p:nvSpPr>
        <p:spPr>
          <a:xfrm>
            <a:off x="5591689" y="4171562"/>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22" name="Google Shape;422;p78"/>
          <p:cNvSpPr/>
          <p:nvPr/>
        </p:nvSpPr>
        <p:spPr>
          <a:xfrm>
            <a:off x="5357462" y="5447020"/>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23" name="Google Shape;423;p78"/>
          <p:cNvSpPr/>
          <p:nvPr/>
        </p:nvSpPr>
        <p:spPr>
          <a:xfrm>
            <a:off x="8789018" y="1405420"/>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cxnSp>
        <p:nvCxnSpPr>
          <p:cNvPr id="424" name="Google Shape;424;p78"/>
          <p:cNvCxnSpPr/>
          <p:nvPr/>
        </p:nvCxnSpPr>
        <p:spPr>
          <a:xfrm rot="10800000" flipH="1">
            <a:off x="2199176" y="1022974"/>
            <a:ext cx="5824679" cy="5034011"/>
          </a:xfrm>
          <a:prstGeom prst="straightConnector1">
            <a:avLst/>
          </a:prstGeom>
          <a:noFill/>
          <a:ln w="66675" cap="flat" cmpd="sng">
            <a:solidFill>
              <a:schemeClr val="accent2"/>
            </a:solidFill>
            <a:prstDash val="solid"/>
            <a:round/>
            <a:headEnd type="none" w="sm" len="sm"/>
            <a:tailEnd type="none" w="sm" len="sm"/>
          </a:ln>
        </p:spPr>
      </p:cxnSp>
      <p:sp>
        <p:nvSpPr>
          <p:cNvPr id="425" name="Google Shape;425;p78"/>
          <p:cNvSpPr/>
          <p:nvPr/>
        </p:nvSpPr>
        <p:spPr>
          <a:xfrm>
            <a:off x="3819914" y="5105536"/>
            <a:ext cx="240104" cy="2391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26" name="Google Shape;426;p78"/>
          <p:cNvSpPr/>
          <p:nvPr/>
        </p:nvSpPr>
        <p:spPr>
          <a:xfrm>
            <a:off x="3104784" y="5508929"/>
            <a:ext cx="240104" cy="2391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27" name="Google Shape;427;p78"/>
          <p:cNvSpPr/>
          <p:nvPr/>
        </p:nvSpPr>
        <p:spPr>
          <a:xfrm>
            <a:off x="3312230" y="5142241"/>
            <a:ext cx="240104" cy="2391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28" name="Google Shape;428;p78"/>
          <p:cNvSpPr/>
          <p:nvPr/>
        </p:nvSpPr>
        <p:spPr>
          <a:xfrm>
            <a:off x="2564585" y="4938678"/>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29" name="Google Shape;429;p78"/>
          <p:cNvSpPr/>
          <p:nvPr/>
        </p:nvSpPr>
        <p:spPr>
          <a:xfrm>
            <a:off x="6360146" y="4839633"/>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30" name="Google Shape;430;p78"/>
          <p:cNvSpPr/>
          <p:nvPr/>
        </p:nvSpPr>
        <p:spPr>
          <a:xfrm>
            <a:off x="3818910" y="5647855"/>
            <a:ext cx="240104" cy="2391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31" name="Google Shape;431;p78"/>
          <p:cNvSpPr/>
          <p:nvPr/>
        </p:nvSpPr>
        <p:spPr>
          <a:xfrm>
            <a:off x="2348533" y="5232232"/>
            <a:ext cx="240104" cy="2391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32" name="Google Shape;432;p78"/>
          <p:cNvSpPr/>
          <p:nvPr/>
        </p:nvSpPr>
        <p:spPr>
          <a:xfrm>
            <a:off x="1749293" y="5104002"/>
            <a:ext cx="240104" cy="2391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33" name="Google Shape;433;p78"/>
          <p:cNvSpPr/>
          <p:nvPr/>
        </p:nvSpPr>
        <p:spPr>
          <a:xfrm>
            <a:off x="1612159" y="5630220"/>
            <a:ext cx="240104" cy="2391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34" name="Google Shape;434;p78"/>
          <p:cNvSpPr/>
          <p:nvPr/>
        </p:nvSpPr>
        <p:spPr>
          <a:xfrm>
            <a:off x="5660732" y="3206191"/>
            <a:ext cx="240104" cy="23917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35" name="Google Shape;435;p78"/>
          <p:cNvSpPr/>
          <p:nvPr/>
        </p:nvSpPr>
        <p:spPr>
          <a:xfrm>
            <a:off x="4904348" y="3262874"/>
            <a:ext cx="240104" cy="23917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36" name="Google Shape;436;p78"/>
          <p:cNvSpPr/>
          <p:nvPr/>
        </p:nvSpPr>
        <p:spPr>
          <a:xfrm>
            <a:off x="4789099" y="3820810"/>
            <a:ext cx="240104" cy="23917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37" name="Google Shape;437;p78"/>
          <p:cNvSpPr/>
          <p:nvPr/>
        </p:nvSpPr>
        <p:spPr>
          <a:xfrm>
            <a:off x="4406255" y="4299339"/>
            <a:ext cx="240104" cy="23917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38" name="Google Shape;438;p78"/>
          <p:cNvSpPr/>
          <p:nvPr/>
        </p:nvSpPr>
        <p:spPr>
          <a:xfrm>
            <a:off x="4145640" y="4014268"/>
            <a:ext cx="240104" cy="23917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39" name="Google Shape;439;p78"/>
          <p:cNvSpPr/>
          <p:nvPr/>
        </p:nvSpPr>
        <p:spPr>
          <a:xfrm>
            <a:off x="4338232" y="3524737"/>
            <a:ext cx="240104" cy="23917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40" name="Google Shape;440;p78"/>
          <p:cNvSpPr/>
          <p:nvPr/>
        </p:nvSpPr>
        <p:spPr>
          <a:xfrm>
            <a:off x="5228406" y="2913839"/>
            <a:ext cx="240104" cy="23917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41" name="Google Shape;441;p78"/>
          <p:cNvSpPr/>
          <p:nvPr/>
        </p:nvSpPr>
        <p:spPr>
          <a:xfrm>
            <a:off x="4219386" y="1279166"/>
            <a:ext cx="5507930" cy="4612326"/>
          </a:xfrm>
          <a:custGeom>
            <a:avLst/>
            <a:gdLst/>
            <a:ahLst/>
            <a:cxnLst/>
            <a:rect l="l" t="t" r="r" b="b"/>
            <a:pathLst>
              <a:path w="5686285" h="4918450" extrusionOk="0">
                <a:moveTo>
                  <a:pt x="1102926" y="4918450"/>
                </a:moveTo>
                <a:cubicBezTo>
                  <a:pt x="326254" y="3968080"/>
                  <a:pt x="-450418" y="3017710"/>
                  <a:pt x="313475" y="2197968"/>
                </a:cubicBezTo>
                <a:cubicBezTo>
                  <a:pt x="1077368" y="1378226"/>
                  <a:pt x="4476551" y="374847"/>
                  <a:pt x="5686285" y="0"/>
                </a:cubicBezTo>
              </a:path>
            </a:pathLst>
          </a:cu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42" name="Google Shape;442;p78"/>
          <p:cNvSpPr/>
          <p:nvPr/>
        </p:nvSpPr>
        <p:spPr>
          <a:xfrm>
            <a:off x="2959056" y="4703189"/>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43" name="Google Shape;443;p78"/>
          <p:cNvSpPr/>
          <p:nvPr/>
        </p:nvSpPr>
        <p:spPr>
          <a:xfrm>
            <a:off x="7124380" y="1030633"/>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44" name="Google Shape;444;p78"/>
          <p:cNvSpPr/>
          <p:nvPr/>
        </p:nvSpPr>
        <p:spPr>
          <a:xfrm>
            <a:off x="1171838" y="5404551"/>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45" name="Google Shape;445;p78"/>
          <p:cNvSpPr/>
          <p:nvPr/>
        </p:nvSpPr>
        <p:spPr>
          <a:xfrm>
            <a:off x="6273299" y="995895"/>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46" name="Google Shape;446;p78"/>
          <p:cNvSpPr/>
          <p:nvPr/>
        </p:nvSpPr>
        <p:spPr>
          <a:xfrm>
            <a:off x="1656263" y="3978743"/>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47" name="Google Shape;447;p78"/>
          <p:cNvSpPr/>
          <p:nvPr/>
        </p:nvSpPr>
        <p:spPr>
          <a:xfrm>
            <a:off x="4365519" y="5715356"/>
            <a:ext cx="282298" cy="23934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
        <p:nvSpPr>
          <p:cNvPr id="448" name="Google Shape;448;p78"/>
          <p:cNvSpPr/>
          <p:nvPr/>
        </p:nvSpPr>
        <p:spPr>
          <a:xfrm>
            <a:off x="3544326" y="1991941"/>
            <a:ext cx="282298" cy="239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Bierstadt" panose="020B0004020202020204" pitchFamily="34" charset="0"/>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9F4B8-B070-1C28-0F97-67278CA71D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19</a:t>
            </a:fld>
            <a:endParaRPr lang="en-CA"/>
          </a:p>
        </p:txBody>
      </p:sp>
      <p:pic>
        <p:nvPicPr>
          <p:cNvPr id="3" name="Picture 2">
            <a:extLst>
              <a:ext uri="{FF2B5EF4-FFF2-40B4-BE49-F238E27FC236}">
                <a16:creationId xmlns:a16="http://schemas.microsoft.com/office/drawing/2014/main" id="{DCC82281-2B8C-DEDC-4189-0F8BC9CB2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Tree>
    <p:extLst>
      <p:ext uri="{BB962C8B-B14F-4D97-AF65-F5344CB8AC3E}">
        <p14:creationId xmlns:p14="http://schemas.microsoft.com/office/powerpoint/2010/main" val="101628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2</a:t>
            </a:fld>
            <a:endParaRPr kumimoji="0" sz="1200" b="0" i="0" u="none" strike="noStrike" kern="0" cap="none" spc="0" normalizeH="0" baseline="0" noProof="0" dirty="0">
              <a:ln>
                <a:noFill/>
              </a:ln>
              <a:solidFill>
                <a:srgbClr val="888888"/>
              </a:solidFill>
              <a:effectLst/>
              <a:uLnTx/>
              <a:uFillTx/>
              <a:sym typeface="Calibri"/>
            </a:endParaRPr>
          </a:p>
        </p:txBody>
      </p:sp>
      <p:sp>
        <p:nvSpPr>
          <p:cNvPr id="80" name="Google Shape;80;p16"/>
          <p:cNvSpPr txBox="1">
            <a:spLocks noGrp="1"/>
          </p:cNvSpPr>
          <p:nvPr>
            <p:ph type="body" idx="1"/>
          </p:nvPr>
        </p:nvSpPr>
        <p:spPr>
          <a:xfrm>
            <a:off x="7267880" y="2421659"/>
            <a:ext cx="4355370" cy="22497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ct val="25088"/>
              <a:buNone/>
            </a:pPr>
            <a:r>
              <a:rPr lang="en-CA"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sym typeface="Alfa Slab One"/>
              </a:rPr>
              <a:t>Part 1:</a:t>
            </a:r>
            <a:endParaRPr lang="en-US"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indent="0" algn="ctr">
              <a:spcBef>
                <a:spcPts val="0"/>
              </a:spcBef>
              <a:buSzPct val="25088"/>
              <a:buNone/>
            </a:pPr>
            <a:endParaRPr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lvl="0" indent="0" algn="ctr" rtl="0">
              <a:lnSpc>
                <a:spcPct val="90000"/>
              </a:lnSpc>
              <a:spcBef>
                <a:spcPts val="0"/>
              </a:spcBef>
              <a:spcAft>
                <a:spcPts val="0"/>
              </a:spcAft>
              <a:buClr>
                <a:schemeClr val="lt1"/>
              </a:buClr>
              <a:buSzPct val="25088"/>
              <a:buNone/>
            </a:pPr>
            <a:r>
              <a:rPr lang="en-CA"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sym typeface="Alfa Slab One"/>
              </a:rPr>
              <a:t>Warm-up Activity</a:t>
            </a: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Garamond"/>
              <a:cs typeface="Garamond"/>
            </a:endParaRPr>
          </a:p>
        </p:txBody>
      </p:sp>
      <p:pic>
        <p:nvPicPr>
          <p:cNvPr id="3" name="Picture 2" descr="A wooden sign post with a snowy mountain in the background&#10;&#10;Description automatically generated">
            <a:extLst>
              <a:ext uri="{FF2B5EF4-FFF2-40B4-BE49-F238E27FC236}">
                <a16:creationId xmlns:a16="http://schemas.microsoft.com/office/drawing/2014/main" id="{EBF68531-70BA-DD61-6457-9F2B164B1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011637"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 name="Picture 3">
            <a:extLst>
              <a:ext uri="{FF2B5EF4-FFF2-40B4-BE49-F238E27FC236}">
                <a16:creationId xmlns:a16="http://schemas.microsoft.com/office/drawing/2014/main" id="{CD5EFF4F-742E-6C22-B856-0B8A592288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5399" y="687767"/>
            <a:ext cx="4842674" cy="5753595"/>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665AE51B-D55B-DEFF-7C0F-104CFA392E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927" y="1907679"/>
            <a:ext cx="6091052" cy="26264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9461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11C1A-A3D2-12BC-E4AD-C3471F119F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21</a:t>
            </a:fld>
            <a:endParaRPr lang="en-CA"/>
          </a:p>
        </p:txBody>
      </p:sp>
      <p:sp>
        <p:nvSpPr>
          <p:cNvPr id="4" name="TextBox 3">
            <a:extLst>
              <a:ext uri="{FF2B5EF4-FFF2-40B4-BE49-F238E27FC236}">
                <a16:creationId xmlns:a16="http://schemas.microsoft.com/office/drawing/2014/main" id="{1721F8BF-331A-6371-00BA-8CCFCB92C7E4}"/>
              </a:ext>
            </a:extLst>
          </p:cNvPr>
          <p:cNvSpPr txBox="1"/>
          <p:nvPr/>
        </p:nvSpPr>
        <p:spPr>
          <a:xfrm>
            <a:off x="416625" y="797510"/>
            <a:ext cx="5271655" cy="1938992"/>
          </a:xfrm>
          <a:prstGeom prst="rect">
            <a:avLst/>
          </a:prstGeom>
          <a:noFill/>
        </p:spPr>
        <p:txBody>
          <a:bodyPr wrap="square" rtlCol="0">
            <a:spAutoFit/>
          </a:bodyPr>
          <a:lstStyle/>
          <a:p>
            <a:pPr algn="l"/>
            <a:r>
              <a:rPr lang="en-US" sz="2400" dirty="0">
                <a:latin typeface="Bierstadt" panose="020B0004020202020204" pitchFamily="34" charset="0"/>
              </a:rPr>
              <a:t>Other mitigation strategies</a:t>
            </a:r>
          </a:p>
          <a:p>
            <a:pPr algn="l"/>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Train on balanced dataset, finetune on biased dataset to reduce chances of overfitting</a:t>
            </a:r>
          </a:p>
        </p:txBody>
      </p:sp>
      <p:pic>
        <p:nvPicPr>
          <p:cNvPr id="7" name="Picture 6" descr="A close-up of a toolbox&#10;&#10;Description automatically generated">
            <a:extLst>
              <a:ext uri="{FF2B5EF4-FFF2-40B4-BE49-F238E27FC236}">
                <a16:creationId xmlns:a16="http://schemas.microsoft.com/office/drawing/2014/main" id="{F6E7F4D3-7B01-7ED8-B6F7-F9E9981D5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2606473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11C1A-A3D2-12BC-E4AD-C3471F119F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22</a:t>
            </a:fld>
            <a:endParaRPr lang="en-CA"/>
          </a:p>
        </p:txBody>
      </p:sp>
      <p:sp>
        <p:nvSpPr>
          <p:cNvPr id="4" name="TextBox 3">
            <a:extLst>
              <a:ext uri="{FF2B5EF4-FFF2-40B4-BE49-F238E27FC236}">
                <a16:creationId xmlns:a16="http://schemas.microsoft.com/office/drawing/2014/main" id="{1721F8BF-331A-6371-00BA-8CCFCB92C7E4}"/>
              </a:ext>
            </a:extLst>
          </p:cNvPr>
          <p:cNvSpPr txBox="1"/>
          <p:nvPr/>
        </p:nvSpPr>
        <p:spPr>
          <a:xfrm>
            <a:off x="416625" y="797510"/>
            <a:ext cx="5271655" cy="3785652"/>
          </a:xfrm>
          <a:prstGeom prst="rect">
            <a:avLst/>
          </a:prstGeom>
          <a:noFill/>
        </p:spPr>
        <p:txBody>
          <a:bodyPr wrap="square" rtlCol="0">
            <a:spAutoFit/>
          </a:bodyPr>
          <a:lstStyle/>
          <a:p>
            <a:pPr algn="l"/>
            <a:r>
              <a:rPr lang="en-US" sz="2400" dirty="0">
                <a:latin typeface="Bierstadt" panose="020B0004020202020204" pitchFamily="34" charset="0"/>
              </a:rPr>
              <a:t>Other mitigation strategies</a:t>
            </a:r>
          </a:p>
          <a:p>
            <a:pPr algn="l"/>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Train on balanced dataset, finetune on biased dataset to reduce chances of overfitting</a:t>
            </a:r>
          </a:p>
          <a:p>
            <a:pPr marL="342900" indent="-342900" algn="l">
              <a:buFont typeface="Arial" panose="020B0604020202020204" pitchFamily="34" charset="0"/>
              <a:buChar char="•"/>
            </a:pPr>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Leverage labeled and unlabeled data to reduce sampling bias, increase size of dataset</a:t>
            </a:r>
          </a:p>
          <a:p>
            <a:pPr algn="l"/>
            <a:endParaRPr lang="en-US" sz="2400" dirty="0">
              <a:latin typeface="Bierstadt" panose="020B0004020202020204" pitchFamily="34" charset="0"/>
            </a:endParaRPr>
          </a:p>
        </p:txBody>
      </p:sp>
      <p:pic>
        <p:nvPicPr>
          <p:cNvPr id="6" name="Picture 5" descr="A close-up of a toolbox&#10;&#10;Description automatically generated">
            <a:extLst>
              <a:ext uri="{FF2B5EF4-FFF2-40B4-BE49-F238E27FC236}">
                <a16:creationId xmlns:a16="http://schemas.microsoft.com/office/drawing/2014/main" id="{7C8A4DCC-1D06-3709-9E7E-19C431A903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130278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11C1A-A3D2-12BC-E4AD-C3471F119F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23</a:t>
            </a:fld>
            <a:endParaRPr lang="en-CA"/>
          </a:p>
        </p:txBody>
      </p:sp>
      <p:sp>
        <p:nvSpPr>
          <p:cNvPr id="4" name="TextBox 3">
            <a:extLst>
              <a:ext uri="{FF2B5EF4-FFF2-40B4-BE49-F238E27FC236}">
                <a16:creationId xmlns:a16="http://schemas.microsoft.com/office/drawing/2014/main" id="{1721F8BF-331A-6371-00BA-8CCFCB92C7E4}"/>
              </a:ext>
            </a:extLst>
          </p:cNvPr>
          <p:cNvSpPr txBox="1"/>
          <p:nvPr/>
        </p:nvSpPr>
        <p:spPr>
          <a:xfrm>
            <a:off x="416625" y="797510"/>
            <a:ext cx="5271655" cy="4524315"/>
          </a:xfrm>
          <a:prstGeom prst="rect">
            <a:avLst/>
          </a:prstGeom>
          <a:noFill/>
        </p:spPr>
        <p:txBody>
          <a:bodyPr wrap="square" rtlCol="0">
            <a:spAutoFit/>
          </a:bodyPr>
          <a:lstStyle/>
          <a:p>
            <a:pPr algn="l"/>
            <a:r>
              <a:rPr lang="en-US" sz="2400" dirty="0">
                <a:latin typeface="Bierstadt" panose="020B0004020202020204" pitchFamily="34" charset="0"/>
              </a:rPr>
              <a:t>Other mitigation strategies</a:t>
            </a:r>
          </a:p>
          <a:p>
            <a:pPr algn="l"/>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Train on balanced dataset, finetune on biased dataset to reduce chances of overfitting</a:t>
            </a:r>
          </a:p>
          <a:p>
            <a:pPr marL="342900" indent="-342900" algn="l">
              <a:buFont typeface="Arial" panose="020B0604020202020204" pitchFamily="34" charset="0"/>
              <a:buChar char="•"/>
            </a:pPr>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Leverage labeled and unlabeled data to reduce sampling bias, increase size of dataset</a:t>
            </a:r>
          </a:p>
          <a:p>
            <a:pPr marL="342900" indent="-342900" algn="l">
              <a:buFont typeface="Arial" panose="020B0604020202020204" pitchFamily="34" charset="0"/>
              <a:buChar char="•"/>
            </a:pPr>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Data augmentation, re-balancing</a:t>
            </a:r>
          </a:p>
          <a:p>
            <a:pPr algn="l"/>
            <a:endParaRPr lang="en-US" sz="2400" dirty="0">
              <a:latin typeface="Bierstadt" panose="020B0004020202020204" pitchFamily="34" charset="0"/>
            </a:endParaRPr>
          </a:p>
        </p:txBody>
      </p:sp>
      <p:pic>
        <p:nvPicPr>
          <p:cNvPr id="6" name="Picture 5" descr="A close-up of a toolbox&#10;&#10;Description automatically generated">
            <a:extLst>
              <a:ext uri="{FF2B5EF4-FFF2-40B4-BE49-F238E27FC236}">
                <a16:creationId xmlns:a16="http://schemas.microsoft.com/office/drawing/2014/main" id="{9C170626-9A63-0A70-45CE-95BACE5292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292740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11C1A-A3D2-12BC-E4AD-C3471F119F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24</a:t>
            </a:fld>
            <a:endParaRPr lang="en-CA"/>
          </a:p>
        </p:txBody>
      </p:sp>
      <p:sp>
        <p:nvSpPr>
          <p:cNvPr id="4" name="TextBox 3">
            <a:extLst>
              <a:ext uri="{FF2B5EF4-FFF2-40B4-BE49-F238E27FC236}">
                <a16:creationId xmlns:a16="http://schemas.microsoft.com/office/drawing/2014/main" id="{1721F8BF-331A-6371-00BA-8CCFCB92C7E4}"/>
              </a:ext>
            </a:extLst>
          </p:cNvPr>
          <p:cNvSpPr txBox="1"/>
          <p:nvPr/>
        </p:nvSpPr>
        <p:spPr>
          <a:xfrm>
            <a:off x="416625" y="797510"/>
            <a:ext cx="5271655" cy="5262979"/>
          </a:xfrm>
          <a:prstGeom prst="rect">
            <a:avLst/>
          </a:prstGeom>
          <a:noFill/>
        </p:spPr>
        <p:txBody>
          <a:bodyPr wrap="square" rtlCol="0">
            <a:spAutoFit/>
          </a:bodyPr>
          <a:lstStyle/>
          <a:p>
            <a:pPr algn="l"/>
            <a:r>
              <a:rPr lang="en-US" sz="2400" dirty="0">
                <a:latin typeface="Bierstadt" panose="020B0004020202020204" pitchFamily="34" charset="0"/>
              </a:rPr>
              <a:t>Other mitigation strategies</a:t>
            </a:r>
          </a:p>
          <a:p>
            <a:pPr algn="l"/>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Train on balanced dataset, finetune on biased dataset to reduce chances of overfitting</a:t>
            </a:r>
          </a:p>
          <a:p>
            <a:pPr marL="342900" indent="-342900" algn="l">
              <a:buFont typeface="Arial" panose="020B0604020202020204" pitchFamily="34" charset="0"/>
              <a:buChar char="•"/>
            </a:pPr>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Leverage labeled and unlabeled data to reduce sampling bias, increase size of dataset</a:t>
            </a:r>
          </a:p>
          <a:p>
            <a:pPr marL="342900" indent="-342900" algn="l">
              <a:buFont typeface="Arial" panose="020B0604020202020204" pitchFamily="34" charset="0"/>
              <a:buChar char="•"/>
            </a:pPr>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Data augmentation, re-balancing</a:t>
            </a:r>
          </a:p>
          <a:p>
            <a:pPr marL="342900" indent="-342900" algn="l">
              <a:buFont typeface="Arial" panose="020B0604020202020204" pitchFamily="34" charset="0"/>
              <a:buChar char="•"/>
            </a:pPr>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Evaluate on multiple datasets, balanced test sets </a:t>
            </a:r>
          </a:p>
        </p:txBody>
      </p:sp>
      <p:pic>
        <p:nvPicPr>
          <p:cNvPr id="6" name="Picture 5" descr="A close-up of a toolbox&#10;&#10;Description automatically generated">
            <a:extLst>
              <a:ext uri="{FF2B5EF4-FFF2-40B4-BE49-F238E27FC236}">
                <a16:creationId xmlns:a16="http://schemas.microsoft.com/office/drawing/2014/main" id="{1AE15682-8434-176B-9918-AA209BEA2B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245828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11C1A-A3D2-12BC-E4AD-C3471F119F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25</a:t>
            </a:fld>
            <a:endParaRPr lang="en-CA"/>
          </a:p>
        </p:txBody>
      </p:sp>
      <p:sp>
        <p:nvSpPr>
          <p:cNvPr id="4" name="TextBox 3">
            <a:extLst>
              <a:ext uri="{FF2B5EF4-FFF2-40B4-BE49-F238E27FC236}">
                <a16:creationId xmlns:a16="http://schemas.microsoft.com/office/drawing/2014/main" id="{1721F8BF-331A-6371-00BA-8CCFCB92C7E4}"/>
              </a:ext>
            </a:extLst>
          </p:cNvPr>
          <p:cNvSpPr txBox="1"/>
          <p:nvPr/>
        </p:nvSpPr>
        <p:spPr>
          <a:xfrm>
            <a:off x="416625" y="797510"/>
            <a:ext cx="5271655" cy="6001643"/>
          </a:xfrm>
          <a:prstGeom prst="rect">
            <a:avLst/>
          </a:prstGeom>
          <a:noFill/>
        </p:spPr>
        <p:txBody>
          <a:bodyPr wrap="square" rtlCol="0">
            <a:spAutoFit/>
          </a:bodyPr>
          <a:lstStyle/>
          <a:p>
            <a:pPr algn="l"/>
            <a:r>
              <a:rPr lang="en-US" sz="2400" dirty="0">
                <a:latin typeface="Bierstadt" panose="020B0004020202020204" pitchFamily="34" charset="0"/>
              </a:rPr>
              <a:t>Other mitigation strategies</a:t>
            </a:r>
          </a:p>
          <a:p>
            <a:pPr algn="l"/>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Train on balanced dataset, finetune on biased dataset to reduce chances of overfitting</a:t>
            </a:r>
          </a:p>
          <a:p>
            <a:pPr marL="342900" indent="-342900" algn="l">
              <a:buFont typeface="Arial" panose="020B0604020202020204" pitchFamily="34" charset="0"/>
              <a:buChar char="•"/>
            </a:pPr>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Leverage labeled and unlabeled data to reduce sampling bias, increase size of dataset</a:t>
            </a:r>
          </a:p>
          <a:p>
            <a:pPr marL="342900" indent="-342900" algn="l">
              <a:buFont typeface="Arial" panose="020B0604020202020204" pitchFamily="34" charset="0"/>
              <a:buChar char="•"/>
            </a:pPr>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Data augmentation, re-balancing</a:t>
            </a:r>
          </a:p>
          <a:p>
            <a:pPr marL="342900" indent="-342900" algn="l">
              <a:buFont typeface="Arial" panose="020B0604020202020204" pitchFamily="34" charset="0"/>
              <a:buChar char="•"/>
            </a:pPr>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Evaluate on multiple datasets, balanced test sets </a:t>
            </a:r>
          </a:p>
          <a:p>
            <a:pPr marL="342900" indent="-342900" algn="l">
              <a:buFont typeface="Arial" panose="020B0604020202020204" pitchFamily="34" charset="0"/>
              <a:buChar char="•"/>
            </a:pPr>
            <a:endParaRPr lang="en-US" sz="2400" dirty="0">
              <a:latin typeface="Bierstadt" panose="020B0004020202020204" pitchFamily="34" charset="0"/>
            </a:endParaRPr>
          </a:p>
          <a:p>
            <a:pPr marL="342900" indent="-342900" algn="l">
              <a:buFont typeface="Arial" panose="020B0604020202020204" pitchFamily="34" charset="0"/>
              <a:buChar char="•"/>
            </a:pPr>
            <a:r>
              <a:rPr lang="en-US" sz="2400" dirty="0">
                <a:latin typeface="Bierstadt" panose="020B0004020202020204" pitchFamily="34" charset="0"/>
              </a:rPr>
              <a:t>… (potentially many others!)</a:t>
            </a:r>
          </a:p>
        </p:txBody>
      </p:sp>
      <p:pic>
        <p:nvPicPr>
          <p:cNvPr id="6" name="Picture 5" descr="A close-up of a toolbox&#10;&#10;Description automatically generated">
            <a:extLst>
              <a:ext uri="{FF2B5EF4-FFF2-40B4-BE49-F238E27FC236}">
                <a16:creationId xmlns:a16="http://schemas.microsoft.com/office/drawing/2014/main" id="{6DC507FE-ABA1-F305-8F4E-79AE145AA8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214130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26</a:t>
            </a:fld>
            <a:endParaRPr kumimoji="0" sz="1200" b="0" i="0" u="none" strike="noStrike" kern="0" cap="none" spc="0" normalizeH="0" baseline="0" noProof="0" dirty="0">
              <a:ln>
                <a:noFill/>
              </a:ln>
              <a:solidFill>
                <a:srgbClr val="888888"/>
              </a:solidFill>
              <a:effectLst/>
              <a:uLnTx/>
              <a:uFillTx/>
              <a:sym typeface="Calibri"/>
            </a:endParaRPr>
          </a:p>
        </p:txBody>
      </p:sp>
      <p:sp>
        <p:nvSpPr>
          <p:cNvPr id="80" name="Google Shape;80;p16"/>
          <p:cNvSpPr txBox="1">
            <a:spLocks noGrp="1"/>
          </p:cNvSpPr>
          <p:nvPr>
            <p:ph type="body" idx="1"/>
          </p:nvPr>
        </p:nvSpPr>
        <p:spPr>
          <a:xfrm>
            <a:off x="7267880" y="2421659"/>
            <a:ext cx="4355370" cy="22497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ct val="25088"/>
              <a:buNone/>
            </a:pPr>
            <a:r>
              <a:rPr lang="en-CA"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sym typeface="Alfa Slab One"/>
              </a:rPr>
              <a:t>Part 4:</a:t>
            </a:r>
            <a:endParaRPr lang="en-US"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indent="0" algn="ctr">
              <a:spcBef>
                <a:spcPts val="0"/>
              </a:spcBef>
              <a:buSzPct val="25088"/>
              <a:buNone/>
            </a:pPr>
            <a:endParaRPr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lvl="0" indent="0" algn="ctr" rtl="0">
              <a:lnSpc>
                <a:spcPct val="90000"/>
              </a:lnSpc>
              <a:spcBef>
                <a:spcPts val="0"/>
              </a:spcBef>
              <a:spcAft>
                <a:spcPts val="0"/>
              </a:spcAft>
              <a:buClr>
                <a:schemeClr val="lt1"/>
              </a:buClr>
              <a:buSzPct val="25088"/>
              <a:buNone/>
            </a:pPr>
            <a:r>
              <a:rPr lang="en-CA"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sym typeface="Alfa Slab One"/>
              </a:rPr>
              <a:t>Trade-offs in Bias</a:t>
            </a: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Garamond"/>
              <a:cs typeface="Garamond"/>
            </a:endParaRPr>
          </a:p>
        </p:txBody>
      </p:sp>
      <p:pic>
        <p:nvPicPr>
          <p:cNvPr id="3" name="Picture 2" descr="A wooden sign post with a snowy mountain in the background&#10;&#10;Description automatically generated">
            <a:extLst>
              <a:ext uri="{FF2B5EF4-FFF2-40B4-BE49-F238E27FC236}">
                <a16:creationId xmlns:a16="http://schemas.microsoft.com/office/drawing/2014/main" id="{EBF68531-70BA-DD61-6457-9F2B164B1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011637" cy="6858000"/>
          </a:xfrm>
          <a:prstGeom prst="rect">
            <a:avLst/>
          </a:prstGeom>
        </p:spPr>
      </p:pic>
    </p:spTree>
    <p:extLst>
      <p:ext uri="{BB962C8B-B14F-4D97-AF65-F5344CB8AC3E}">
        <p14:creationId xmlns:p14="http://schemas.microsoft.com/office/powerpoint/2010/main" val="3452241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27</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502" name="Google Shape;502;p10"/>
          <p:cNvSpPr txBox="1">
            <a:spLocks noGrp="1"/>
          </p:cNvSpPr>
          <p:nvPr>
            <p:ph type="body" idx="1"/>
          </p:nvPr>
        </p:nvSpPr>
        <p:spPr>
          <a:xfrm>
            <a:off x="1604817" y="902989"/>
            <a:ext cx="8377383" cy="4792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27"/>
              <a:buNone/>
            </a:pPr>
            <a:r>
              <a:rPr lang="en-CA" sz="3600" dirty="0">
                <a:solidFill>
                  <a:schemeClr val="tx1"/>
                </a:solidFill>
                <a:sym typeface="Calibri"/>
              </a:rPr>
              <a:t>Ideally we want an algorithm that is 100% accurate at classification, but this is seldom possible. </a:t>
            </a:r>
            <a:endParaRPr dirty="0">
              <a:solidFill>
                <a:schemeClr val="tx1"/>
              </a:solidFill>
            </a:endParaRPr>
          </a:p>
          <a:p>
            <a:pPr marL="0" lvl="0" indent="0" algn="l" rtl="0">
              <a:lnSpc>
                <a:spcPct val="90000"/>
              </a:lnSpc>
              <a:spcBef>
                <a:spcPts val="0"/>
              </a:spcBef>
              <a:spcAft>
                <a:spcPts val="0"/>
              </a:spcAft>
              <a:buClr>
                <a:schemeClr val="lt1"/>
              </a:buClr>
              <a:buSzPts val="3027"/>
              <a:buNone/>
            </a:pPr>
            <a:endParaRPr sz="3600" dirty="0">
              <a:solidFill>
                <a:schemeClr val="tx1"/>
              </a:solidFill>
            </a:endParaRPr>
          </a:p>
          <a:p>
            <a:pPr marL="0" lvl="0" indent="0" algn="l" rtl="0">
              <a:lnSpc>
                <a:spcPct val="90000"/>
              </a:lnSpc>
              <a:spcBef>
                <a:spcPts val="0"/>
              </a:spcBef>
              <a:spcAft>
                <a:spcPts val="0"/>
              </a:spcAft>
              <a:buClr>
                <a:schemeClr val="lt1"/>
              </a:buClr>
              <a:buSzPts val="3027"/>
              <a:buNone/>
            </a:pPr>
            <a:r>
              <a:rPr lang="en-CA" sz="3600" dirty="0">
                <a:solidFill>
                  <a:schemeClr val="tx1"/>
                </a:solidFill>
                <a:sym typeface="Calibri"/>
              </a:rPr>
              <a:t>Our algorithms will make mistakes, but we have some choices about </a:t>
            </a:r>
            <a:r>
              <a:rPr lang="en-CA" sz="3600" dirty="0">
                <a:solidFill>
                  <a:srgbClr val="FF0000"/>
                </a:solidFill>
                <a:sym typeface="Calibri"/>
              </a:rPr>
              <a:t>which </a:t>
            </a:r>
            <a:r>
              <a:rPr lang="en-CA" sz="3600" dirty="0">
                <a:solidFill>
                  <a:schemeClr val="tx1"/>
                </a:solidFill>
                <a:sym typeface="Calibri"/>
              </a:rPr>
              <a:t>and </a:t>
            </a:r>
            <a:r>
              <a:rPr lang="en-CA" sz="3600" dirty="0">
                <a:solidFill>
                  <a:srgbClr val="FF0000"/>
                </a:solidFill>
                <a:sym typeface="Calibri"/>
              </a:rPr>
              <a:t>how many </a:t>
            </a:r>
            <a:r>
              <a:rPr lang="en-CA" sz="3600" dirty="0">
                <a:solidFill>
                  <a:schemeClr val="tx1"/>
                </a:solidFill>
                <a:sym typeface="Calibri"/>
              </a:rPr>
              <a:t>mistakes they will make. </a:t>
            </a:r>
            <a:endParaRPr sz="3600" dirty="0">
              <a:solidFill>
                <a:schemeClr val="tx1"/>
              </a:solidFill>
              <a:sym typeface="Calibri"/>
            </a:endParaRPr>
          </a:p>
          <a:p>
            <a:pPr marL="0" lvl="0" indent="0" algn="l" rtl="0">
              <a:lnSpc>
                <a:spcPct val="90000"/>
              </a:lnSpc>
              <a:spcBef>
                <a:spcPts val="0"/>
              </a:spcBef>
              <a:spcAft>
                <a:spcPts val="0"/>
              </a:spcAft>
              <a:buClr>
                <a:schemeClr val="lt1"/>
              </a:buClr>
              <a:buSzPts val="2800"/>
              <a:buNone/>
            </a:pPr>
            <a:endParaRPr sz="3600" dirty="0">
              <a:solidFill>
                <a:schemeClr val="lt1"/>
              </a:solidFill>
              <a:sym typeface="Calibri"/>
            </a:endParaRPr>
          </a:p>
          <a:p>
            <a:pPr marL="0" lvl="0" indent="0" algn="l" rtl="0">
              <a:lnSpc>
                <a:spcPct val="90000"/>
              </a:lnSpc>
              <a:spcBef>
                <a:spcPts val="0"/>
              </a:spcBef>
              <a:spcAft>
                <a:spcPts val="0"/>
              </a:spcAft>
              <a:buClr>
                <a:schemeClr val="lt1"/>
              </a:buClr>
              <a:buSzPts val="2800"/>
              <a:buNone/>
            </a:pPr>
            <a:endParaRPr sz="3600" dirty="0">
              <a:solidFill>
                <a:schemeClr val="lt1"/>
              </a:solidFill>
              <a:sym typeface="Calibri"/>
            </a:endParaRPr>
          </a:p>
          <a:p>
            <a:pPr marL="0" lvl="0" indent="0" algn="l" rtl="0">
              <a:lnSpc>
                <a:spcPct val="90000"/>
              </a:lnSpc>
              <a:spcBef>
                <a:spcPts val="0"/>
              </a:spcBef>
              <a:spcAft>
                <a:spcPts val="0"/>
              </a:spcAft>
              <a:buClr>
                <a:schemeClr val="lt1"/>
              </a:buClr>
              <a:buSzPts val="2800"/>
              <a:buNone/>
            </a:pPr>
            <a:endParaRPr sz="2800" dirty="0">
              <a:solidFill>
                <a:schemeClr val="lt1"/>
              </a:solidFill>
              <a:sym typeface="Calibri"/>
            </a:endParaRPr>
          </a:p>
          <a:p>
            <a:pPr marL="228600" lvl="0" indent="-50800" algn="l" rtl="0">
              <a:lnSpc>
                <a:spcPct val="90000"/>
              </a:lnSpc>
              <a:spcBef>
                <a:spcPts val="1000"/>
              </a:spcBef>
              <a:spcAft>
                <a:spcPts val="0"/>
              </a:spcAft>
              <a:buClr>
                <a:schemeClr val="lt1"/>
              </a:buClr>
              <a:buSzPts val="2800"/>
              <a:buNone/>
            </a:pPr>
            <a:endParaRPr dirty="0">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631BEE-F7DF-FE06-5C3B-2CCA82AF2F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1D476379-3092-48F2-B86C-D5632A5FDF61}" type="slidenum">
              <a:rPr kumimoji="0" lang="en-US" sz="1200" b="0" i="0" u="none" strike="noStrike" kern="0" cap="none" spc="0" normalizeH="0" baseline="0" noProof="0" smtClean="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lang="en-US"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pic>
        <p:nvPicPr>
          <p:cNvPr id="1026" name="Picture 2" descr="How to Spot Cancerous Moles – Cleveland Clinic">
            <a:extLst>
              <a:ext uri="{FF2B5EF4-FFF2-40B4-BE49-F238E27FC236}">
                <a16:creationId xmlns:a16="http://schemas.microsoft.com/office/drawing/2014/main" id="{DA6BE4F3-705D-56D8-71E3-7EF9A7AC7EA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86475" y="17255"/>
            <a:ext cx="6105525" cy="68407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B91BCB7A-3464-AC89-2CF4-431635FA302F}"/>
              </a:ext>
            </a:extLst>
          </p:cNvPr>
          <p:cNvSpPr>
            <a:spLocks noGrp="1"/>
          </p:cNvSpPr>
          <p:nvPr>
            <p:ph type="title"/>
          </p:nvPr>
        </p:nvSpPr>
        <p:spPr>
          <a:xfrm>
            <a:off x="866774" y="2766218"/>
            <a:ext cx="4501291" cy="1325563"/>
          </a:xfrm>
        </p:spPr>
        <p:txBody>
          <a:bodyPr>
            <a:normAutofit fontScale="90000"/>
          </a:bodyPr>
          <a:lstStyle/>
          <a:p>
            <a:r>
              <a:rPr lang="en-CA" dirty="0">
                <a:solidFill>
                  <a:schemeClr val="tx1"/>
                </a:solidFill>
              </a:rPr>
              <a:t>Our example:</a:t>
            </a:r>
            <a:br>
              <a:rPr lang="en-CA" dirty="0">
                <a:solidFill>
                  <a:schemeClr val="tx1"/>
                </a:solidFill>
              </a:rPr>
            </a:br>
            <a:br>
              <a:rPr lang="en-CA" dirty="0">
                <a:solidFill>
                  <a:schemeClr val="tx1"/>
                </a:solidFill>
              </a:rPr>
            </a:br>
            <a:r>
              <a:rPr lang="en-CA" dirty="0">
                <a:solidFill>
                  <a:schemeClr val="tx1"/>
                </a:solidFill>
              </a:rPr>
              <a:t>Mole classification algorithms</a:t>
            </a:r>
          </a:p>
        </p:txBody>
      </p:sp>
    </p:spTree>
    <p:extLst>
      <p:ext uri="{BB962C8B-B14F-4D97-AF65-F5344CB8AC3E}">
        <p14:creationId xmlns:p14="http://schemas.microsoft.com/office/powerpoint/2010/main" val="3344753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200" b="0" i="0" u="none" strike="noStrike" kern="0" cap="none" spc="0" normalizeH="0" baseline="0" noProof="0" dirty="0">
              <a:ln>
                <a:noFill/>
              </a:ln>
              <a:solidFill>
                <a:srgbClr val="888888"/>
              </a:solidFill>
              <a:effectLst/>
              <a:uLnTx/>
              <a:uFillTx/>
              <a:cs typeface="Calibri"/>
              <a:sym typeface="Calibri"/>
            </a:endParaRPr>
          </a:p>
        </p:txBody>
      </p:sp>
      <p:graphicFrame>
        <p:nvGraphicFramePr>
          <p:cNvPr id="11" name="Table 11">
            <a:extLst>
              <a:ext uri="{FF2B5EF4-FFF2-40B4-BE49-F238E27FC236}">
                <a16:creationId xmlns:a16="http://schemas.microsoft.com/office/drawing/2014/main" id="{BC65839F-4A2B-DF92-A2EA-6D17B3243DF9}"/>
              </a:ext>
            </a:extLst>
          </p:cNvPr>
          <p:cNvGraphicFramePr>
            <a:graphicFrameLocks noGrp="1"/>
          </p:cNvGraphicFramePr>
          <p:nvPr/>
        </p:nvGraphicFramePr>
        <p:xfrm>
          <a:off x="7390985" y="1897442"/>
          <a:ext cx="4300711" cy="2348147"/>
        </p:xfrm>
        <a:graphic>
          <a:graphicData uri="http://schemas.openxmlformats.org/drawingml/2006/table">
            <a:tbl>
              <a:tblPr firstRow="1" bandRow="1">
                <a:tableStyleId>{5C22544A-7EE6-4342-B048-85BDC9FD1C3A}</a:tableStyleId>
              </a:tblPr>
              <a:tblGrid>
                <a:gridCol w="3021232">
                  <a:extLst>
                    <a:ext uri="{9D8B030D-6E8A-4147-A177-3AD203B41FA5}">
                      <a16:colId xmlns:a16="http://schemas.microsoft.com/office/drawing/2014/main" val="1849707163"/>
                    </a:ext>
                  </a:extLst>
                </a:gridCol>
                <a:gridCol w="1279479">
                  <a:extLst>
                    <a:ext uri="{9D8B030D-6E8A-4147-A177-3AD203B41FA5}">
                      <a16:colId xmlns:a16="http://schemas.microsoft.com/office/drawing/2014/main" val="2280808919"/>
                    </a:ext>
                  </a:extLst>
                </a:gridCol>
              </a:tblGrid>
              <a:tr h="877932">
                <a:tc>
                  <a:txBody>
                    <a:bodyPr/>
                    <a:lstStyle/>
                    <a:p>
                      <a:endParaRPr lang="en-CA" sz="1600" dirty="0">
                        <a:latin typeface="Bierstadt" panose="020B0004020202020204" pitchFamily="34" charset="0"/>
                      </a:endParaRPr>
                    </a:p>
                  </a:txBody>
                  <a:tcPr/>
                </a:tc>
                <a:tc>
                  <a:txBody>
                    <a:bodyPr/>
                    <a:lstStyle/>
                    <a:p>
                      <a:r>
                        <a:rPr lang="en-US" sz="1600" dirty="0">
                          <a:latin typeface="Bierstadt" panose="020B0004020202020204" pitchFamily="34" charset="0"/>
                        </a:rPr>
                        <a:t>Correctly classified</a:t>
                      </a:r>
                      <a:endParaRPr lang="en-CA" sz="1600" dirty="0"/>
                    </a:p>
                  </a:txBody>
                  <a:tcPr/>
                </a:tc>
                <a:extLst>
                  <a:ext uri="{0D108BD9-81ED-4DB2-BD59-A6C34878D82A}">
                    <a16:rowId xmlns:a16="http://schemas.microsoft.com/office/drawing/2014/main" val="767066390"/>
                  </a:ext>
                </a:extLst>
              </a:tr>
              <a:tr h="557546">
                <a:tc>
                  <a:txBody>
                    <a:bodyPr/>
                    <a:lstStyle/>
                    <a:p>
                      <a:r>
                        <a:rPr lang="en-US" sz="2000" dirty="0">
                          <a:latin typeface="Bierstadt" panose="020B0004020202020204" pitchFamily="34" charset="0"/>
                        </a:rPr>
                        <a:t>Circles (cancerous)</a:t>
                      </a:r>
                      <a:endParaRPr lang="en-CA" sz="2000" dirty="0"/>
                    </a:p>
                  </a:txBody>
                  <a:tcPr/>
                </a:tc>
                <a:tc>
                  <a:txBody>
                    <a:bodyPr/>
                    <a:lstStyle/>
                    <a:p>
                      <a:pPr algn="ctr"/>
                      <a:r>
                        <a:rPr lang="en-US" sz="2000" dirty="0">
                          <a:latin typeface="Bierstadt" panose="020B0004020202020204" pitchFamily="34" charset="0"/>
                        </a:rPr>
                        <a:t>/10</a:t>
                      </a:r>
                      <a:endParaRPr lang="en-CA" sz="2000" dirty="0"/>
                    </a:p>
                  </a:txBody>
                  <a:tcPr/>
                </a:tc>
                <a:extLst>
                  <a:ext uri="{0D108BD9-81ED-4DB2-BD59-A6C34878D82A}">
                    <a16:rowId xmlns:a16="http://schemas.microsoft.com/office/drawing/2014/main" val="3501011568"/>
                  </a:ext>
                </a:extLst>
              </a:tr>
              <a:tr h="516429">
                <a:tc>
                  <a:txBody>
                    <a:bodyPr/>
                    <a:lstStyle/>
                    <a:p>
                      <a:r>
                        <a:rPr lang="en-US" sz="2000" dirty="0">
                          <a:latin typeface="Bierstadt" panose="020B0004020202020204" pitchFamily="34" charset="0"/>
                        </a:rPr>
                        <a:t>Squares (not cancerous)</a:t>
                      </a:r>
                      <a:endParaRPr lang="en-CA" sz="2000" dirty="0"/>
                    </a:p>
                  </a:txBody>
                  <a:tcPr/>
                </a:tc>
                <a:tc>
                  <a:txBody>
                    <a:bodyPr/>
                    <a:lstStyle/>
                    <a:p>
                      <a:pPr algn="ctr"/>
                      <a:r>
                        <a:rPr lang="en-US" sz="2000" dirty="0">
                          <a:latin typeface="Bierstadt" panose="020B0004020202020204" pitchFamily="34" charset="0"/>
                        </a:rPr>
                        <a:t>/10</a:t>
                      </a:r>
                      <a:endParaRPr lang="en-CA" sz="2000" dirty="0"/>
                    </a:p>
                  </a:txBody>
                  <a:tcPr/>
                </a:tc>
                <a:extLst>
                  <a:ext uri="{0D108BD9-81ED-4DB2-BD59-A6C34878D82A}">
                    <a16:rowId xmlns:a16="http://schemas.microsoft.com/office/drawing/2014/main" val="181582668"/>
                  </a:ext>
                </a:extLst>
              </a:tr>
              <a:tr h="258215">
                <a:tc>
                  <a:txBody>
                    <a:bodyPr/>
                    <a:lstStyle/>
                    <a:p>
                      <a:r>
                        <a:rPr lang="en-US" sz="2000" dirty="0">
                          <a:latin typeface="Bierstadt" panose="020B0004020202020204" pitchFamily="34" charset="0"/>
                        </a:rPr>
                        <a:t>Total</a:t>
                      </a:r>
                      <a:endParaRPr lang="en-CA" sz="2000" dirty="0"/>
                    </a:p>
                  </a:txBody>
                  <a:tcPr/>
                </a:tc>
                <a:tc>
                  <a:txBody>
                    <a:bodyPr/>
                    <a:lstStyle/>
                    <a:p>
                      <a:pPr algn="ctr"/>
                      <a:r>
                        <a:rPr lang="en-US" sz="2000" dirty="0">
                          <a:latin typeface="Bierstadt" panose="020B0004020202020204" pitchFamily="34" charset="0"/>
                        </a:rPr>
                        <a:t>/20</a:t>
                      </a:r>
                      <a:endParaRPr lang="en-CA" sz="2000" dirty="0"/>
                    </a:p>
                  </a:txBody>
                  <a:tcPr/>
                </a:tc>
                <a:extLst>
                  <a:ext uri="{0D108BD9-81ED-4DB2-BD59-A6C34878D82A}">
                    <a16:rowId xmlns:a16="http://schemas.microsoft.com/office/drawing/2014/main" val="893364560"/>
                  </a:ext>
                </a:extLst>
              </a:tr>
            </a:tbl>
          </a:graphicData>
        </a:graphic>
      </p:graphicFrame>
      <p:sp>
        <p:nvSpPr>
          <p:cNvPr id="6" name="TextBox 5">
            <a:extLst>
              <a:ext uri="{FF2B5EF4-FFF2-40B4-BE49-F238E27FC236}">
                <a16:creationId xmlns:a16="http://schemas.microsoft.com/office/drawing/2014/main" id="{98EDA11B-7022-DD44-0BFB-9BF75E984F57}"/>
              </a:ext>
            </a:extLst>
          </p:cNvPr>
          <p:cNvSpPr txBox="1"/>
          <p:nvPr/>
        </p:nvSpPr>
        <p:spPr>
          <a:xfrm>
            <a:off x="8052682" y="363431"/>
            <a:ext cx="2977316" cy="95410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Mole Classifier: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Circles – cancerous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Squares – not cancerous</a:t>
            </a:r>
          </a:p>
        </p:txBody>
      </p:sp>
      <p:sp>
        <p:nvSpPr>
          <p:cNvPr id="59" name="Google Shape;581;p14">
            <a:extLst>
              <a:ext uri="{FF2B5EF4-FFF2-40B4-BE49-F238E27FC236}">
                <a16:creationId xmlns:a16="http://schemas.microsoft.com/office/drawing/2014/main" id="{874E5E18-0CE6-4945-5354-1CDF5AE6E25B}"/>
              </a:ext>
            </a:extLst>
          </p:cNvPr>
          <p:cNvSpPr/>
          <p:nvPr/>
        </p:nvSpPr>
        <p:spPr>
          <a:xfrm>
            <a:off x="3344925" y="1857674"/>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0" name="Google Shape;569;p14">
            <a:extLst>
              <a:ext uri="{FF2B5EF4-FFF2-40B4-BE49-F238E27FC236}">
                <a16:creationId xmlns:a16="http://schemas.microsoft.com/office/drawing/2014/main" id="{CB878D7C-ED5E-394E-13DE-F4BC19623BFE}"/>
              </a:ext>
            </a:extLst>
          </p:cNvPr>
          <p:cNvSpPr/>
          <p:nvPr/>
        </p:nvSpPr>
        <p:spPr>
          <a:xfrm>
            <a:off x="3108831" y="271440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 name="Google Shape;581;p14">
            <a:extLst>
              <a:ext uri="{FF2B5EF4-FFF2-40B4-BE49-F238E27FC236}">
                <a16:creationId xmlns:a16="http://schemas.microsoft.com/office/drawing/2014/main" id="{A0BD680F-A695-F22C-E424-BA65C433E0AE}"/>
              </a:ext>
            </a:extLst>
          </p:cNvPr>
          <p:cNvSpPr/>
          <p:nvPr/>
        </p:nvSpPr>
        <p:spPr>
          <a:xfrm>
            <a:off x="2505287"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8" name="Google Shape;581;p14">
            <a:extLst>
              <a:ext uri="{FF2B5EF4-FFF2-40B4-BE49-F238E27FC236}">
                <a16:creationId xmlns:a16="http://schemas.microsoft.com/office/drawing/2014/main" id="{11603A5C-13FC-FB7A-F2A6-DC312A31C152}"/>
              </a:ext>
            </a:extLst>
          </p:cNvPr>
          <p:cNvSpPr/>
          <p:nvPr/>
        </p:nvSpPr>
        <p:spPr>
          <a:xfrm>
            <a:off x="3639978" y="357145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9" name="Google Shape;581;p14">
            <a:extLst>
              <a:ext uri="{FF2B5EF4-FFF2-40B4-BE49-F238E27FC236}">
                <a16:creationId xmlns:a16="http://schemas.microsoft.com/office/drawing/2014/main" id="{D5EF6659-91B1-2730-037F-638D9C0C2D2E}"/>
              </a:ext>
            </a:extLst>
          </p:cNvPr>
          <p:cNvSpPr/>
          <p:nvPr/>
        </p:nvSpPr>
        <p:spPr>
          <a:xfrm>
            <a:off x="4657625" y="289336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0" name="Google Shape;581;p14">
            <a:extLst>
              <a:ext uri="{FF2B5EF4-FFF2-40B4-BE49-F238E27FC236}">
                <a16:creationId xmlns:a16="http://schemas.microsoft.com/office/drawing/2014/main" id="{BDA46687-67C1-07A5-2471-52E01D6043DD}"/>
              </a:ext>
            </a:extLst>
          </p:cNvPr>
          <p:cNvSpPr/>
          <p:nvPr/>
        </p:nvSpPr>
        <p:spPr>
          <a:xfrm>
            <a:off x="5455521" y="238963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3" name="Google Shape;581;p14">
            <a:extLst>
              <a:ext uri="{FF2B5EF4-FFF2-40B4-BE49-F238E27FC236}">
                <a16:creationId xmlns:a16="http://schemas.microsoft.com/office/drawing/2014/main" id="{B7437564-1609-EFE3-C49D-F1A427C6EB68}"/>
              </a:ext>
            </a:extLst>
          </p:cNvPr>
          <p:cNvSpPr/>
          <p:nvPr/>
        </p:nvSpPr>
        <p:spPr>
          <a:xfrm>
            <a:off x="2730300" y="345178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4" name="Google Shape;569;p14">
            <a:extLst>
              <a:ext uri="{FF2B5EF4-FFF2-40B4-BE49-F238E27FC236}">
                <a16:creationId xmlns:a16="http://schemas.microsoft.com/office/drawing/2014/main" id="{937B9009-469F-16CE-EC10-DC034982AD1E}"/>
              </a:ext>
            </a:extLst>
          </p:cNvPr>
          <p:cNvSpPr/>
          <p:nvPr/>
        </p:nvSpPr>
        <p:spPr>
          <a:xfrm>
            <a:off x="4020975" y="2509388"/>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27" name="Google Shape;569;p14">
            <a:extLst>
              <a:ext uri="{FF2B5EF4-FFF2-40B4-BE49-F238E27FC236}">
                <a16:creationId xmlns:a16="http://schemas.microsoft.com/office/drawing/2014/main" id="{B2870411-1EBB-0206-093A-CADC0514581D}"/>
              </a:ext>
            </a:extLst>
          </p:cNvPr>
          <p:cNvSpPr/>
          <p:nvPr/>
        </p:nvSpPr>
        <p:spPr>
          <a:xfrm>
            <a:off x="5596670" y="316729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4" name="Google Shape;569;p14">
            <a:extLst>
              <a:ext uri="{FF2B5EF4-FFF2-40B4-BE49-F238E27FC236}">
                <a16:creationId xmlns:a16="http://schemas.microsoft.com/office/drawing/2014/main" id="{A53E2DCD-2783-2926-0BA0-AAA5371D86E4}"/>
              </a:ext>
            </a:extLst>
          </p:cNvPr>
          <p:cNvSpPr/>
          <p:nvPr/>
        </p:nvSpPr>
        <p:spPr>
          <a:xfrm>
            <a:off x="5003767" y="1835142"/>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23" name="Google Shape;569;p14">
            <a:extLst>
              <a:ext uri="{FF2B5EF4-FFF2-40B4-BE49-F238E27FC236}">
                <a16:creationId xmlns:a16="http://schemas.microsoft.com/office/drawing/2014/main" id="{379C3FD4-3127-49F0-F783-9DBC1461E051}"/>
              </a:ext>
            </a:extLst>
          </p:cNvPr>
          <p:cNvSpPr/>
          <p:nvPr/>
        </p:nvSpPr>
        <p:spPr>
          <a:xfrm>
            <a:off x="2981622" y="455767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3" name="Google Shape;569;p14">
            <a:extLst>
              <a:ext uri="{FF2B5EF4-FFF2-40B4-BE49-F238E27FC236}">
                <a16:creationId xmlns:a16="http://schemas.microsoft.com/office/drawing/2014/main" id="{957B5581-E7ED-C9D4-8FFB-8F8311533824}"/>
              </a:ext>
            </a:extLst>
          </p:cNvPr>
          <p:cNvSpPr/>
          <p:nvPr/>
        </p:nvSpPr>
        <p:spPr>
          <a:xfrm>
            <a:off x="2469451" y="2425085"/>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5" name="Google Shape;581;p14">
            <a:extLst>
              <a:ext uri="{FF2B5EF4-FFF2-40B4-BE49-F238E27FC236}">
                <a16:creationId xmlns:a16="http://schemas.microsoft.com/office/drawing/2014/main" id="{35F85033-6B11-DB38-6A65-5C7E5C53EA9F}"/>
              </a:ext>
            </a:extLst>
          </p:cNvPr>
          <p:cNvSpPr/>
          <p:nvPr/>
        </p:nvSpPr>
        <p:spPr>
          <a:xfrm>
            <a:off x="1721768" y="5198662"/>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539" name="Straight Connector 538">
            <a:extLst>
              <a:ext uri="{FF2B5EF4-FFF2-40B4-BE49-F238E27FC236}">
                <a16:creationId xmlns:a16="http://schemas.microsoft.com/office/drawing/2014/main" id="{41D4EAF4-F900-C398-AE41-73AD1E510A1B}"/>
              </a:ext>
            </a:extLst>
          </p:cNvPr>
          <p:cNvCxnSpPr>
            <a:cxnSpLocks/>
          </p:cNvCxnSpPr>
          <p:nvPr/>
        </p:nvCxnSpPr>
        <p:spPr>
          <a:xfrm>
            <a:off x="1218282" y="913165"/>
            <a:ext cx="0" cy="4986605"/>
          </a:xfrm>
          <a:prstGeom prst="line">
            <a:avLst/>
          </a:prstGeom>
        </p:spPr>
        <p:style>
          <a:lnRef idx="2">
            <a:schemeClr val="dk1"/>
          </a:lnRef>
          <a:fillRef idx="0">
            <a:schemeClr val="dk1"/>
          </a:fillRef>
          <a:effectRef idx="1">
            <a:schemeClr val="dk1"/>
          </a:effectRef>
          <a:fontRef idx="minor">
            <a:schemeClr val="tx1"/>
          </a:fontRef>
        </p:style>
      </p:cxnSp>
      <p:cxnSp>
        <p:nvCxnSpPr>
          <p:cNvPr id="542" name="Straight Connector 541">
            <a:extLst>
              <a:ext uri="{FF2B5EF4-FFF2-40B4-BE49-F238E27FC236}">
                <a16:creationId xmlns:a16="http://schemas.microsoft.com/office/drawing/2014/main" id="{75947AED-C88C-F67C-EE25-E25B170DB796}"/>
              </a:ext>
            </a:extLst>
          </p:cNvPr>
          <p:cNvCxnSpPr>
            <a:cxnSpLocks/>
          </p:cNvCxnSpPr>
          <p:nvPr/>
        </p:nvCxnSpPr>
        <p:spPr>
          <a:xfrm flipH="1">
            <a:off x="1218282" y="5817079"/>
            <a:ext cx="5789243" cy="82691"/>
          </a:xfrm>
          <a:prstGeom prst="line">
            <a:avLst/>
          </a:prstGeom>
        </p:spPr>
        <p:style>
          <a:lnRef idx="2">
            <a:schemeClr val="dk1"/>
          </a:lnRef>
          <a:fillRef idx="0">
            <a:schemeClr val="dk1"/>
          </a:fillRef>
          <a:effectRef idx="1">
            <a:schemeClr val="dk1"/>
          </a:effectRef>
          <a:fontRef idx="minor">
            <a:schemeClr val="tx1"/>
          </a:fontRef>
        </p:style>
      </p:cxnSp>
      <p:sp>
        <p:nvSpPr>
          <p:cNvPr id="545" name="Google Shape;581;p14">
            <a:extLst>
              <a:ext uri="{FF2B5EF4-FFF2-40B4-BE49-F238E27FC236}">
                <a16:creationId xmlns:a16="http://schemas.microsoft.com/office/drawing/2014/main" id="{EBB7B4F8-82AE-6290-4952-C3531CC71410}"/>
              </a:ext>
            </a:extLst>
          </p:cNvPr>
          <p:cNvSpPr/>
          <p:nvPr/>
        </p:nvSpPr>
        <p:spPr>
          <a:xfrm>
            <a:off x="4006205"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6" name="Google Shape;581;p14">
            <a:extLst>
              <a:ext uri="{FF2B5EF4-FFF2-40B4-BE49-F238E27FC236}">
                <a16:creationId xmlns:a16="http://schemas.microsoft.com/office/drawing/2014/main" id="{0CFC369F-EA59-C70F-E18E-8A8200F7FE0B}"/>
              </a:ext>
            </a:extLst>
          </p:cNvPr>
          <p:cNvSpPr/>
          <p:nvPr/>
        </p:nvSpPr>
        <p:spPr>
          <a:xfrm>
            <a:off x="4825443" y="96359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9" name="Google Shape;569;p14">
            <a:extLst>
              <a:ext uri="{FF2B5EF4-FFF2-40B4-BE49-F238E27FC236}">
                <a16:creationId xmlns:a16="http://schemas.microsoft.com/office/drawing/2014/main" id="{185899E9-E1E2-9EA6-0C1F-62D6047CF018}"/>
              </a:ext>
            </a:extLst>
          </p:cNvPr>
          <p:cNvSpPr/>
          <p:nvPr/>
        </p:nvSpPr>
        <p:spPr>
          <a:xfrm>
            <a:off x="1875773" y="3564367"/>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1" name="Google Shape;569;p14">
            <a:extLst>
              <a:ext uri="{FF2B5EF4-FFF2-40B4-BE49-F238E27FC236}">
                <a16:creationId xmlns:a16="http://schemas.microsoft.com/office/drawing/2014/main" id="{369D6A67-9ED4-71A5-B6A1-D19C0B9DAA95}"/>
              </a:ext>
            </a:extLst>
          </p:cNvPr>
          <p:cNvSpPr/>
          <p:nvPr/>
        </p:nvSpPr>
        <p:spPr>
          <a:xfrm>
            <a:off x="4284511" y="3322359"/>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4" name="Google Shape;569;p14">
            <a:extLst>
              <a:ext uri="{FF2B5EF4-FFF2-40B4-BE49-F238E27FC236}">
                <a16:creationId xmlns:a16="http://schemas.microsoft.com/office/drawing/2014/main" id="{09A92772-F916-0F32-E6DE-4A34E6C9375C}"/>
              </a:ext>
            </a:extLst>
          </p:cNvPr>
          <p:cNvSpPr/>
          <p:nvPr/>
        </p:nvSpPr>
        <p:spPr>
          <a:xfrm>
            <a:off x="6381737" y="138951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5" name="Google Shape;569;p14">
            <a:extLst>
              <a:ext uri="{FF2B5EF4-FFF2-40B4-BE49-F238E27FC236}">
                <a16:creationId xmlns:a16="http://schemas.microsoft.com/office/drawing/2014/main" id="{2A8DEF00-AE4C-8A73-1B46-9EC02419CB9B}"/>
              </a:ext>
            </a:extLst>
          </p:cNvPr>
          <p:cNvSpPr/>
          <p:nvPr/>
        </p:nvSpPr>
        <p:spPr>
          <a:xfrm>
            <a:off x="3802224" y="1142440"/>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6" name="Google Shape;581;p14">
            <a:extLst>
              <a:ext uri="{FF2B5EF4-FFF2-40B4-BE49-F238E27FC236}">
                <a16:creationId xmlns:a16="http://schemas.microsoft.com/office/drawing/2014/main" id="{A1649CCF-3BE6-412B-CC22-8378912E38DE}"/>
              </a:ext>
            </a:extLst>
          </p:cNvPr>
          <p:cNvSpPr/>
          <p:nvPr/>
        </p:nvSpPr>
        <p:spPr>
          <a:xfrm>
            <a:off x="5798072" y="456963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Tree>
    <p:extLst>
      <p:ext uri="{BB962C8B-B14F-4D97-AF65-F5344CB8AC3E}">
        <p14:creationId xmlns:p14="http://schemas.microsoft.com/office/powerpoint/2010/main" val="402684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ea typeface="Calibri"/>
                <a:cs typeface="Calibri"/>
                <a:sym typeface="Calibri"/>
              </a:rPr>
              <a:t>3</a:t>
            </a:fld>
            <a:endParaRPr sz="1200" b="0" i="0" u="none" strike="noStrike" cap="none" dirty="0">
              <a:solidFill>
                <a:srgbClr val="888888"/>
              </a:solidFill>
              <a:ea typeface="Calibri"/>
              <a:cs typeface="Calibri"/>
              <a:sym typeface="Calibri"/>
            </a:endParaRPr>
          </a:p>
        </p:txBody>
      </p:sp>
      <p:grpSp>
        <p:nvGrpSpPr>
          <p:cNvPr id="7" name="Group 6">
            <a:extLst>
              <a:ext uri="{FF2B5EF4-FFF2-40B4-BE49-F238E27FC236}">
                <a16:creationId xmlns:a16="http://schemas.microsoft.com/office/drawing/2014/main" id="{18080B25-CF50-DE62-754F-925C22803670}"/>
              </a:ext>
            </a:extLst>
          </p:cNvPr>
          <p:cNvGrpSpPr/>
          <p:nvPr/>
        </p:nvGrpSpPr>
        <p:grpSpPr>
          <a:xfrm>
            <a:off x="1269662" y="1409700"/>
            <a:ext cx="3563243" cy="2375496"/>
            <a:chOff x="6272133" y="1078990"/>
            <a:chExt cx="6658137" cy="4438760"/>
          </a:xfrm>
        </p:grpSpPr>
        <p:pic>
          <p:nvPicPr>
            <p:cNvPr id="1026" name="Picture 2">
              <a:extLst>
                <a:ext uri="{FF2B5EF4-FFF2-40B4-BE49-F238E27FC236}">
                  <a16:creationId xmlns:a16="http://schemas.microsoft.com/office/drawing/2014/main" id="{88F50438-28FD-8AC9-F199-D692DEFBA7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72134" y="1078993"/>
              <a:ext cx="2219378" cy="2219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85C1D6-C1F5-D1DE-7DE6-0012CDE240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10891" y="1078990"/>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D92894-19D8-CCC0-091F-0D952B6084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2133" y="3298369"/>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C2BB6C9-4CB2-F7DB-C90C-F08E94D7B4F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91513" y="3298370"/>
              <a:ext cx="2219380" cy="22193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50E2C61-0A95-0F91-A6E7-A6021180C8F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91512" y="1078991"/>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8B44605-C9EB-5234-F680-932BDE6F20B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710890" y="3298370"/>
              <a:ext cx="2219378" cy="221937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Google Shape;328;p72">
            <a:extLst>
              <a:ext uri="{FF2B5EF4-FFF2-40B4-BE49-F238E27FC236}">
                <a16:creationId xmlns:a16="http://schemas.microsoft.com/office/drawing/2014/main" id="{FC85669B-24F9-2F95-9096-BA4F0B0C4FD5}"/>
              </a:ext>
            </a:extLst>
          </p:cNvPr>
          <p:cNvSpPr txBox="1"/>
          <p:nvPr/>
        </p:nvSpPr>
        <p:spPr>
          <a:xfrm>
            <a:off x="495625" y="4543711"/>
            <a:ext cx="4923501" cy="766552"/>
          </a:xfrm>
          <a:prstGeom prst="rect">
            <a:avLst/>
          </a:prstGeom>
          <a:noFill/>
          <a:ln>
            <a:noFill/>
          </a:ln>
        </p:spPr>
        <p:txBody>
          <a:bodyPr spcFirstLastPara="1" wrap="square" lIns="91425" tIns="45700" rIns="91425" bIns="45700" anchor="t" anchorCtr="0">
            <a:normAutofit/>
          </a:bodyPr>
          <a:lstStyle/>
          <a:p>
            <a:pPr marL="50800" marR="0" lvl="0" algn="l" rtl="0">
              <a:lnSpc>
                <a:spcPct val="90000"/>
              </a:lnSpc>
              <a:spcBef>
                <a:spcPts val="1000"/>
              </a:spcBef>
              <a:spcAft>
                <a:spcPts val="0"/>
              </a:spcAft>
              <a:buClr>
                <a:srgbClr val="FFFFFF"/>
              </a:buClr>
              <a:buSzPts val="2800"/>
            </a:pPr>
            <a:r>
              <a:rPr lang="en-CA" sz="2400" b="0" i="0" u="none" strike="noStrike" cap="none" dirty="0">
                <a:latin typeface="Bierstadt" panose="020B0004020202020204" pitchFamily="34" charset="0"/>
                <a:ea typeface="Arial"/>
                <a:cs typeface="Arial"/>
                <a:sym typeface="Arial"/>
              </a:rPr>
              <a:t>Samples from </a:t>
            </a:r>
            <a:r>
              <a:rPr lang="en-CA" sz="2400" b="0" i="0" u="none" strike="noStrike" cap="none" dirty="0" err="1">
                <a:latin typeface="Bierstadt" panose="020B0004020202020204" pitchFamily="34" charset="0"/>
                <a:ea typeface="Arial"/>
                <a:cs typeface="Arial"/>
                <a:sym typeface="Arial"/>
              </a:rPr>
              <a:t>CelebA</a:t>
            </a:r>
            <a:r>
              <a:rPr lang="en-CA" sz="2400" b="0" i="0" u="none" strike="noStrike" cap="none" dirty="0">
                <a:latin typeface="Bierstadt" panose="020B0004020202020204" pitchFamily="34" charset="0"/>
                <a:ea typeface="Arial"/>
                <a:cs typeface="Arial"/>
                <a:sym typeface="Arial"/>
              </a:rPr>
              <a:t>-HQ Dataset</a:t>
            </a:r>
            <a:endParaRPr sz="2400" b="0" i="0" u="none" strike="noStrike" cap="none" dirty="0">
              <a:latin typeface="Bierstadt" panose="020B0004020202020204" pitchFamily="34" charset="0"/>
              <a:ea typeface="Arial"/>
              <a:cs typeface="Arial"/>
              <a:sym typeface="Arial"/>
            </a:endParaRPr>
          </a:p>
        </p:txBody>
      </p:sp>
      <p:sp>
        <p:nvSpPr>
          <p:cNvPr id="5" name="Google Shape;328;p72">
            <a:extLst>
              <a:ext uri="{FF2B5EF4-FFF2-40B4-BE49-F238E27FC236}">
                <a16:creationId xmlns:a16="http://schemas.microsoft.com/office/drawing/2014/main" id="{D05A649C-FC4C-C8EA-3674-F6A492830B09}"/>
              </a:ext>
            </a:extLst>
          </p:cNvPr>
          <p:cNvSpPr txBox="1"/>
          <p:nvPr/>
        </p:nvSpPr>
        <p:spPr>
          <a:xfrm>
            <a:off x="5518674" y="1298798"/>
            <a:ext cx="6963745" cy="3671235"/>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CA" sz="3200" b="0" i="0" u="none" strike="noStrike" kern="0" cap="none" spc="0" normalizeH="0" baseline="0" noProof="0" dirty="0">
                <a:ln>
                  <a:noFill/>
                </a:ln>
                <a:effectLst/>
                <a:uLnTx/>
                <a:uFillTx/>
                <a:latin typeface="Bierstadt" panose="020B0004020202020204" pitchFamily="34" charset="0"/>
                <a:cs typeface="Arial"/>
                <a:sym typeface="Arial"/>
              </a:rPr>
            </a:br>
            <a:endParaRPr kumimoji="0" lang="en-CA" sz="2400" b="0" i="0" u="none" strike="noStrike" kern="0" cap="none" spc="0" normalizeH="0" baseline="0" noProof="0" dirty="0">
              <a:ln>
                <a:noFill/>
              </a:ln>
              <a:effectLst/>
              <a:uLnTx/>
              <a:uFillTx/>
              <a:latin typeface="Bierstadt" panose="020B0004020202020204" pitchFamily="34" charset="0"/>
              <a:ea typeface="Arial"/>
              <a:cs typeface="Arial"/>
              <a:sym typeface="Arial"/>
            </a:endParaRPr>
          </a:p>
        </p:txBody>
      </p:sp>
    </p:spTree>
    <p:extLst>
      <p:ext uri="{BB962C8B-B14F-4D97-AF65-F5344CB8AC3E}">
        <p14:creationId xmlns:p14="http://schemas.microsoft.com/office/powerpoint/2010/main" val="228640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30</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502" name="Google Shape;502;p10"/>
          <p:cNvSpPr txBox="1">
            <a:spLocks noGrp="1"/>
          </p:cNvSpPr>
          <p:nvPr>
            <p:ph type="body" idx="1"/>
          </p:nvPr>
        </p:nvSpPr>
        <p:spPr>
          <a:xfrm>
            <a:off x="5369646" y="711411"/>
            <a:ext cx="6481908" cy="4792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27"/>
              <a:buNone/>
            </a:pPr>
            <a:r>
              <a:rPr lang="en-CA" sz="3600" dirty="0">
                <a:solidFill>
                  <a:srgbClr val="FF0000"/>
                </a:solidFill>
                <a:sym typeface="Calibri"/>
              </a:rPr>
              <a:t>Worksheet</a:t>
            </a:r>
          </a:p>
          <a:p>
            <a:pPr marL="0" lvl="0" indent="0" algn="l" rtl="0">
              <a:lnSpc>
                <a:spcPct val="90000"/>
              </a:lnSpc>
              <a:spcBef>
                <a:spcPts val="0"/>
              </a:spcBef>
              <a:spcAft>
                <a:spcPts val="0"/>
              </a:spcAft>
              <a:buClr>
                <a:schemeClr val="lt1"/>
              </a:buClr>
              <a:buSzPts val="3027"/>
              <a:buNone/>
            </a:pPr>
            <a:endParaRPr lang="en-CA" sz="3600" dirty="0">
              <a:solidFill>
                <a:schemeClr val="tx1"/>
              </a:solidFill>
            </a:endParaRPr>
          </a:p>
          <a:p>
            <a:pPr marL="0" lvl="0" indent="0" algn="l" rtl="0">
              <a:lnSpc>
                <a:spcPct val="90000"/>
              </a:lnSpc>
              <a:spcBef>
                <a:spcPts val="0"/>
              </a:spcBef>
              <a:spcAft>
                <a:spcPts val="0"/>
              </a:spcAft>
              <a:buClr>
                <a:schemeClr val="lt1"/>
              </a:buClr>
              <a:buSzPts val="3027"/>
              <a:buNone/>
            </a:pPr>
            <a:r>
              <a:rPr lang="en-CA" sz="3600" dirty="0">
                <a:solidFill>
                  <a:schemeClr val="tx1"/>
                </a:solidFill>
              </a:rPr>
              <a:t>Please complete Part 1, Q1 of the worksheet. </a:t>
            </a:r>
          </a:p>
          <a:p>
            <a:pPr marL="0" lvl="0" indent="0" algn="l" rtl="0">
              <a:lnSpc>
                <a:spcPct val="90000"/>
              </a:lnSpc>
              <a:spcBef>
                <a:spcPts val="0"/>
              </a:spcBef>
              <a:spcAft>
                <a:spcPts val="0"/>
              </a:spcAft>
              <a:buClr>
                <a:schemeClr val="lt1"/>
              </a:buClr>
              <a:buSzPts val="3027"/>
              <a:buNone/>
            </a:pPr>
            <a:endParaRPr lang="en-CA" sz="3600" dirty="0">
              <a:solidFill>
                <a:schemeClr val="tx1"/>
              </a:solidFill>
              <a:sym typeface="Calibri"/>
            </a:endParaRPr>
          </a:p>
          <a:p>
            <a:pPr marL="0" lvl="0" indent="0" algn="l" rtl="0">
              <a:lnSpc>
                <a:spcPct val="90000"/>
              </a:lnSpc>
              <a:spcBef>
                <a:spcPts val="0"/>
              </a:spcBef>
              <a:spcAft>
                <a:spcPts val="0"/>
              </a:spcAft>
              <a:buClr>
                <a:schemeClr val="lt1"/>
              </a:buClr>
              <a:buSzPts val="3027"/>
              <a:buNone/>
            </a:pPr>
            <a:r>
              <a:rPr lang="en-CA" sz="3600" dirty="0">
                <a:solidFill>
                  <a:schemeClr val="tx1"/>
                </a:solidFill>
              </a:rPr>
              <a:t>You can complete this part individually. </a:t>
            </a:r>
            <a:endParaRPr sz="3600" dirty="0">
              <a:solidFill>
                <a:schemeClr val="tx1"/>
              </a:solidFill>
              <a:sym typeface="Calibri"/>
            </a:endParaRPr>
          </a:p>
          <a:p>
            <a:pPr marL="0" lvl="0" indent="0" algn="l" rtl="0">
              <a:lnSpc>
                <a:spcPct val="90000"/>
              </a:lnSpc>
              <a:spcBef>
                <a:spcPts val="0"/>
              </a:spcBef>
              <a:spcAft>
                <a:spcPts val="0"/>
              </a:spcAft>
              <a:buClr>
                <a:schemeClr val="lt1"/>
              </a:buClr>
              <a:buSzPts val="2800"/>
              <a:buNone/>
            </a:pPr>
            <a:endParaRPr sz="3600" dirty="0">
              <a:solidFill>
                <a:schemeClr val="lt1"/>
              </a:solidFill>
              <a:sym typeface="Calibri"/>
            </a:endParaRPr>
          </a:p>
          <a:p>
            <a:pPr marL="0" lvl="0" indent="0" algn="l" rtl="0">
              <a:lnSpc>
                <a:spcPct val="90000"/>
              </a:lnSpc>
              <a:spcBef>
                <a:spcPts val="0"/>
              </a:spcBef>
              <a:spcAft>
                <a:spcPts val="0"/>
              </a:spcAft>
              <a:buClr>
                <a:schemeClr val="lt1"/>
              </a:buClr>
              <a:buSzPts val="2800"/>
              <a:buNone/>
            </a:pPr>
            <a:endParaRPr sz="3600" dirty="0">
              <a:solidFill>
                <a:schemeClr val="lt1"/>
              </a:solidFill>
              <a:sym typeface="Calibri"/>
            </a:endParaRPr>
          </a:p>
          <a:p>
            <a:pPr marL="0" lvl="0" indent="0" algn="l" rtl="0">
              <a:lnSpc>
                <a:spcPct val="90000"/>
              </a:lnSpc>
              <a:spcBef>
                <a:spcPts val="0"/>
              </a:spcBef>
              <a:spcAft>
                <a:spcPts val="0"/>
              </a:spcAft>
              <a:buClr>
                <a:schemeClr val="lt1"/>
              </a:buClr>
              <a:buSzPts val="2800"/>
              <a:buNone/>
            </a:pPr>
            <a:endParaRPr sz="2800" dirty="0">
              <a:solidFill>
                <a:schemeClr val="lt1"/>
              </a:solidFill>
              <a:sym typeface="Calibri"/>
            </a:endParaRPr>
          </a:p>
          <a:p>
            <a:pPr marL="228600" lvl="0" indent="-50800" algn="l" rtl="0">
              <a:lnSpc>
                <a:spcPct val="90000"/>
              </a:lnSpc>
              <a:spcBef>
                <a:spcPts val="1000"/>
              </a:spcBef>
              <a:spcAft>
                <a:spcPts val="0"/>
              </a:spcAft>
              <a:buClr>
                <a:schemeClr val="lt1"/>
              </a:buClr>
              <a:buSzPts val="2800"/>
              <a:buNone/>
            </a:pPr>
            <a:endParaRPr dirty="0">
              <a:ea typeface="Garamond"/>
              <a:cs typeface="Garamond"/>
              <a:sym typeface="Garamond"/>
            </a:endParaRPr>
          </a:p>
        </p:txBody>
      </p:sp>
      <p:pic>
        <p:nvPicPr>
          <p:cNvPr id="3" name="Picture 2" descr="A group of people sitting around a table with laptops and tablets&#10;&#10;Description automatically generated">
            <a:extLst>
              <a:ext uri="{FF2B5EF4-FFF2-40B4-BE49-F238E27FC236}">
                <a16:creationId xmlns:a16="http://schemas.microsoft.com/office/drawing/2014/main" id="{852ED829-8E8A-F3D4-841C-7BE9179A32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6572" cy="6858000"/>
          </a:xfrm>
          <a:prstGeom prst="rect">
            <a:avLst/>
          </a:prstGeom>
        </p:spPr>
      </p:pic>
    </p:spTree>
    <p:extLst>
      <p:ext uri="{BB962C8B-B14F-4D97-AF65-F5344CB8AC3E}">
        <p14:creationId xmlns:p14="http://schemas.microsoft.com/office/powerpoint/2010/main" val="3955042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0" i="0" u="none" strike="noStrike" kern="0" cap="none" spc="0" normalizeH="0" baseline="0" noProof="0" dirty="0">
              <a:ln>
                <a:noFill/>
              </a:ln>
              <a:solidFill>
                <a:srgbClr val="888888"/>
              </a:solidFill>
              <a:effectLst/>
              <a:uLnTx/>
              <a:uFillTx/>
              <a:cs typeface="Calibri"/>
              <a:sym typeface="Calibri"/>
            </a:endParaRPr>
          </a:p>
        </p:txBody>
      </p:sp>
      <p:cxnSp>
        <p:nvCxnSpPr>
          <p:cNvPr id="558" name="Google Shape;558;p14"/>
          <p:cNvCxnSpPr>
            <a:cxnSpLocks/>
          </p:cNvCxnSpPr>
          <p:nvPr/>
        </p:nvCxnSpPr>
        <p:spPr>
          <a:xfrm flipV="1">
            <a:off x="1086928" y="495388"/>
            <a:ext cx="7392838" cy="4568318"/>
          </a:xfrm>
          <a:prstGeom prst="straightConnector1">
            <a:avLst/>
          </a:prstGeom>
          <a:noFill/>
          <a:ln w="66675" cap="flat" cmpd="sng">
            <a:solidFill>
              <a:schemeClr val="accent2"/>
            </a:solidFill>
            <a:prstDash val="solid"/>
            <a:round/>
            <a:headEnd type="none" w="sm" len="sm"/>
            <a:tailEnd type="none" w="sm" len="sm"/>
          </a:ln>
        </p:spPr>
      </p:cxnSp>
      <p:graphicFrame>
        <p:nvGraphicFramePr>
          <p:cNvPr id="11" name="Table 11">
            <a:extLst>
              <a:ext uri="{FF2B5EF4-FFF2-40B4-BE49-F238E27FC236}">
                <a16:creationId xmlns:a16="http://schemas.microsoft.com/office/drawing/2014/main" id="{BC65839F-4A2B-DF92-A2EA-6D17B3243DF9}"/>
              </a:ext>
            </a:extLst>
          </p:cNvPr>
          <p:cNvGraphicFramePr>
            <a:graphicFrameLocks noGrp="1"/>
          </p:cNvGraphicFramePr>
          <p:nvPr/>
        </p:nvGraphicFramePr>
        <p:xfrm>
          <a:off x="7438875" y="1897442"/>
          <a:ext cx="4252821" cy="2348147"/>
        </p:xfrm>
        <a:graphic>
          <a:graphicData uri="http://schemas.openxmlformats.org/drawingml/2006/table">
            <a:tbl>
              <a:tblPr firstRow="1" bandRow="1">
                <a:tableStyleId>{5C22544A-7EE6-4342-B048-85BDC9FD1C3A}</a:tableStyleId>
              </a:tblPr>
              <a:tblGrid>
                <a:gridCol w="2987589">
                  <a:extLst>
                    <a:ext uri="{9D8B030D-6E8A-4147-A177-3AD203B41FA5}">
                      <a16:colId xmlns:a16="http://schemas.microsoft.com/office/drawing/2014/main" val="1849707163"/>
                    </a:ext>
                  </a:extLst>
                </a:gridCol>
                <a:gridCol w="1265232">
                  <a:extLst>
                    <a:ext uri="{9D8B030D-6E8A-4147-A177-3AD203B41FA5}">
                      <a16:colId xmlns:a16="http://schemas.microsoft.com/office/drawing/2014/main" val="2280808919"/>
                    </a:ext>
                  </a:extLst>
                </a:gridCol>
              </a:tblGrid>
              <a:tr h="877932">
                <a:tc>
                  <a:txBody>
                    <a:bodyPr/>
                    <a:lstStyle/>
                    <a:p>
                      <a:endParaRPr lang="en-CA" sz="1600" dirty="0">
                        <a:latin typeface="Bierstadt" panose="020B0004020202020204" pitchFamily="34" charset="0"/>
                      </a:endParaRPr>
                    </a:p>
                  </a:txBody>
                  <a:tcPr/>
                </a:tc>
                <a:tc>
                  <a:txBody>
                    <a:bodyPr/>
                    <a:lstStyle/>
                    <a:p>
                      <a:r>
                        <a:rPr lang="en-US" sz="1600" dirty="0">
                          <a:latin typeface="Bierstadt" panose="020B0004020202020204" pitchFamily="34" charset="0"/>
                        </a:rPr>
                        <a:t>Correctly classified</a:t>
                      </a:r>
                      <a:endParaRPr lang="en-CA" sz="1600" dirty="0"/>
                    </a:p>
                  </a:txBody>
                  <a:tcPr/>
                </a:tc>
                <a:extLst>
                  <a:ext uri="{0D108BD9-81ED-4DB2-BD59-A6C34878D82A}">
                    <a16:rowId xmlns:a16="http://schemas.microsoft.com/office/drawing/2014/main" val="767066390"/>
                  </a:ext>
                </a:extLst>
              </a:tr>
              <a:tr h="557546">
                <a:tc>
                  <a:txBody>
                    <a:bodyPr/>
                    <a:lstStyle/>
                    <a:p>
                      <a:r>
                        <a:rPr lang="en-US" sz="2000" dirty="0">
                          <a:latin typeface="Bierstadt" panose="020B0004020202020204" pitchFamily="34" charset="0"/>
                        </a:rPr>
                        <a:t>Circles (cancerous)</a:t>
                      </a:r>
                      <a:endParaRPr lang="en-CA" sz="2000" dirty="0"/>
                    </a:p>
                  </a:txBody>
                  <a:tcPr/>
                </a:tc>
                <a:tc>
                  <a:txBody>
                    <a:bodyPr/>
                    <a:lstStyle/>
                    <a:p>
                      <a:pPr algn="ctr"/>
                      <a:r>
                        <a:rPr lang="en-US" sz="2000" dirty="0">
                          <a:latin typeface="Bierstadt" panose="020B0004020202020204" pitchFamily="34" charset="0"/>
                        </a:rPr>
                        <a:t>7/10</a:t>
                      </a:r>
                      <a:endParaRPr lang="en-CA" sz="2000" dirty="0"/>
                    </a:p>
                  </a:txBody>
                  <a:tcPr/>
                </a:tc>
                <a:extLst>
                  <a:ext uri="{0D108BD9-81ED-4DB2-BD59-A6C34878D82A}">
                    <a16:rowId xmlns:a16="http://schemas.microsoft.com/office/drawing/2014/main" val="3501011568"/>
                  </a:ext>
                </a:extLst>
              </a:tr>
              <a:tr h="516429">
                <a:tc>
                  <a:txBody>
                    <a:bodyPr/>
                    <a:lstStyle/>
                    <a:p>
                      <a:r>
                        <a:rPr lang="en-US" sz="2000" dirty="0">
                          <a:latin typeface="Bierstadt" panose="020B0004020202020204" pitchFamily="34" charset="0"/>
                        </a:rPr>
                        <a:t>Squares (not cancerous)</a:t>
                      </a:r>
                      <a:endParaRPr lang="en-CA" sz="2000" dirty="0"/>
                    </a:p>
                  </a:txBody>
                  <a:tcPr/>
                </a:tc>
                <a:tc>
                  <a:txBody>
                    <a:bodyPr/>
                    <a:lstStyle/>
                    <a:p>
                      <a:pPr algn="ctr"/>
                      <a:r>
                        <a:rPr lang="en-US" sz="2000" dirty="0">
                          <a:latin typeface="Bierstadt" panose="020B0004020202020204" pitchFamily="34" charset="0"/>
                        </a:rPr>
                        <a:t>7/10</a:t>
                      </a:r>
                      <a:endParaRPr lang="en-CA" sz="2000" dirty="0"/>
                    </a:p>
                  </a:txBody>
                  <a:tcPr/>
                </a:tc>
                <a:extLst>
                  <a:ext uri="{0D108BD9-81ED-4DB2-BD59-A6C34878D82A}">
                    <a16:rowId xmlns:a16="http://schemas.microsoft.com/office/drawing/2014/main" val="181582668"/>
                  </a:ext>
                </a:extLst>
              </a:tr>
              <a:tr h="258215">
                <a:tc>
                  <a:txBody>
                    <a:bodyPr/>
                    <a:lstStyle/>
                    <a:p>
                      <a:r>
                        <a:rPr lang="en-US" sz="2000" dirty="0">
                          <a:latin typeface="Bierstadt" panose="020B0004020202020204" pitchFamily="34" charset="0"/>
                        </a:rPr>
                        <a:t>Total</a:t>
                      </a:r>
                      <a:endParaRPr lang="en-CA" sz="2000" dirty="0"/>
                    </a:p>
                  </a:txBody>
                  <a:tcPr/>
                </a:tc>
                <a:tc>
                  <a:txBody>
                    <a:bodyPr/>
                    <a:lstStyle/>
                    <a:p>
                      <a:pPr algn="ctr"/>
                      <a:r>
                        <a:rPr lang="en-US" sz="2000" dirty="0">
                          <a:latin typeface="Bierstadt" panose="020B0004020202020204" pitchFamily="34" charset="0"/>
                        </a:rPr>
                        <a:t>14/20</a:t>
                      </a:r>
                      <a:endParaRPr lang="en-CA" sz="2000" dirty="0"/>
                    </a:p>
                  </a:txBody>
                  <a:tcPr/>
                </a:tc>
                <a:extLst>
                  <a:ext uri="{0D108BD9-81ED-4DB2-BD59-A6C34878D82A}">
                    <a16:rowId xmlns:a16="http://schemas.microsoft.com/office/drawing/2014/main" val="893364560"/>
                  </a:ext>
                </a:extLst>
              </a:tr>
            </a:tbl>
          </a:graphicData>
        </a:graphic>
      </p:graphicFrame>
      <p:sp>
        <p:nvSpPr>
          <p:cNvPr id="59" name="Google Shape;581;p14">
            <a:extLst>
              <a:ext uri="{FF2B5EF4-FFF2-40B4-BE49-F238E27FC236}">
                <a16:creationId xmlns:a16="http://schemas.microsoft.com/office/drawing/2014/main" id="{874E5E18-0CE6-4945-5354-1CDF5AE6E25B}"/>
              </a:ext>
            </a:extLst>
          </p:cNvPr>
          <p:cNvSpPr/>
          <p:nvPr/>
        </p:nvSpPr>
        <p:spPr>
          <a:xfrm>
            <a:off x="3344925" y="1857674"/>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0" name="Google Shape;569;p14">
            <a:extLst>
              <a:ext uri="{FF2B5EF4-FFF2-40B4-BE49-F238E27FC236}">
                <a16:creationId xmlns:a16="http://schemas.microsoft.com/office/drawing/2014/main" id="{CB878D7C-ED5E-394E-13DE-F4BC19623BFE}"/>
              </a:ext>
            </a:extLst>
          </p:cNvPr>
          <p:cNvSpPr/>
          <p:nvPr/>
        </p:nvSpPr>
        <p:spPr>
          <a:xfrm>
            <a:off x="3108831" y="271440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 name="Google Shape;581;p14">
            <a:extLst>
              <a:ext uri="{FF2B5EF4-FFF2-40B4-BE49-F238E27FC236}">
                <a16:creationId xmlns:a16="http://schemas.microsoft.com/office/drawing/2014/main" id="{A0BD680F-A695-F22C-E424-BA65C433E0AE}"/>
              </a:ext>
            </a:extLst>
          </p:cNvPr>
          <p:cNvSpPr/>
          <p:nvPr/>
        </p:nvSpPr>
        <p:spPr>
          <a:xfrm>
            <a:off x="2505287"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8" name="Google Shape;581;p14">
            <a:extLst>
              <a:ext uri="{FF2B5EF4-FFF2-40B4-BE49-F238E27FC236}">
                <a16:creationId xmlns:a16="http://schemas.microsoft.com/office/drawing/2014/main" id="{11603A5C-13FC-FB7A-F2A6-DC312A31C152}"/>
              </a:ext>
            </a:extLst>
          </p:cNvPr>
          <p:cNvSpPr/>
          <p:nvPr/>
        </p:nvSpPr>
        <p:spPr>
          <a:xfrm>
            <a:off x="3639978" y="357145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9" name="Google Shape;581;p14">
            <a:extLst>
              <a:ext uri="{FF2B5EF4-FFF2-40B4-BE49-F238E27FC236}">
                <a16:creationId xmlns:a16="http://schemas.microsoft.com/office/drawing/2014/main" id="{D5EF6659-91B1-2730-037F-638D9C0C2D2E}"/>
              </a:ext>
            </a:extLst>
          </p:cNvPr>
          <p:cNvSpPr/>
          <p:nvPr/>
        </p:nvSpPr>
        <p:spPr>
          <a:xfrm>
            <a:off x="4657625" y="289336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0" name="Google Shape;581;p14">
            <a:extLst>
              <a:ext uri="{FF2B5EF4-FFF2-40B4-BE49-F238E27FC236}">
                <a16:creationId xmlns:a16="http://schemas.microsoft.com/office/drawing/2014/main" id="{BDA46687-67C1-07A5-2471-52E01D6043DD}"/>
              </a:ext>
            </a:extLst>
          </p:cNvPr>
          <p:cNvSpPr/>
          <p:nvPr/>
        </p:nvSpPr>
        <p:spPr>
          <a:xfrm>
            <a:off x="5455521" y="238963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3" name="Google Shape;581;p14">
            <a:extLst>
              <a:ext uri="{FF2B5EF4-FFF2-40B4-BE49-F238E27FC236}">
                <a16:creationId xmlns:a16="http://schemas.microsoft.com/office/drawing/2014/main" id="{B7437564-1609-EFE3-C49D-F1A427C6EB68}"/>
              </a:ext>
            </a:extLst>
          </p:cNvPr>
          <p:cNvSpPr/>
          <p:nvPr/>
        </p:nvSpPr>
        <p:spPr>
          <a:xfrm>
            <a:off x="2730300" y="345178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4" name="Google Shape;569;p14">
            <a:extLst>
              <a:ext uri="{FF2B5EF4-FFF2-40B4-BE49-F238E27FC236}">
                <a16:creationId xmlns:a16="http://schemas.microsoft.com/office/drawing/2014/main" id="{937B9009-469F-16CE-EC10-DC034982AD1E}"/>
              </a:ext>
            </a:extLst>
          </p:cNvPr>
          <p:cNvSpPr/>
          <p:nvPr/>
        </p:nvSpPr>
        <p:spPr>
          <a:xfrm>
            <a:off x="4020975" y="2509388"/>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27" name="Google Shape;569;p14">
            <a:extLst>
              <a:ext uri="{FF2B5EF4-FFF2-40B4-BE49-F238E27FC236}">
                <a16:creationId xmlns:a16="http://schemas.microsoft.com/office/drawing/2014/main" id="{B2870411-1EBB-0206-093A-CADC0514581D}"/>
              </a:ext>
            </a:extLst>
          </p:cNvPr>
          <p:cNvSpPr/>
          <p:nvPr/>
        </p:nvSpPr>
        <p:spPr>
          <a:xfrm>
            <a:off x="5596670" y="316729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4" name="Google Shape;569;p14">
            <a:extLst>
              <a:ext uri="{FF2B5EF4-FFF2-40B4-BE49-F238E27FC236}">
                <a16:creationId xmlns:a16="http://schemas.microsoft.com/office/drawing/2014/main" id="{A53E2DCD-2783-2926-0BA0-AAA5371D86E4}"/>
              </a:ext>
            </a:extLst>
          </p:cNvPr>
          <p:cNvSpPr/>
          <p:nvPr/>
        </p:nvSpPr>
        <p:spPr>
          <a:xfrm>
            <a:off x="5003767" y="1835142"/>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23" name="Google Shape;569;p14">
            <a:extLst>
              <a:ext uri="{FF2B5EF4-FFF2-40B4-BE49-F238E27FC236}">
                <a16:creationId xmlns:a16="http://schemas.microsoft.com/office/drawing/2014/main" id="{379C3FD4-3127-49F0-F783-9DBC1461E051}"/>
              </a:ext>
            </a:extLst>
          </p:cNvPr>
          <p:cNvSpPr/>
          <p:nvPr/>
        </p:nvSpPr>
        <p:spPr>
          <a:xfrm>
            <a:off x="2981622" y="455767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3" name="Google Shape;569;p14">
            <a:extLst>
              <a:ext uri="{FF2B5EF4-FFF2-40B4-BE49-F238E27FC236}">
                <a16:creationId xmlns:a16="http://schemas.microsoft.com/office/drawing/2014/main" id="{957B5581-E7ED-C9D4-8FFB-8F8311533824}"/>
              </a:ext>
            </a:extLst>
          </p:cNvPr>
          <p:cNvSpPr/>
          <p:nvPr/>
        </p:nvSpPr>
        <p:spPr>
          <a:xfrm>
            <a:off x="2469451" y="2425085"/>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5" name="Google Shape;581;p14">
            <a:extLst>
              <a:ext uri="{FF2B5EF4-FFF2-40B4-BE49-F238E27FC236}">
                <a16:creationId xmlns:a16="http://schemas.microsoft.com/office/drawing/2014/main" id="{35F85033-6B11-DB38-6A65-5C7E5C53EA9F}"/>
              </a:ext>
            </a:extLst>
          </p:cNvPr>
          <p:cNvSpPr/>
          <p:nvPr/>
        </p:nvSpPr>
        <p:spPr>
          <a:xfrm>
            <a:off x="1721768" y="5198662"/>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539" name="Straight Connector 538">
            <a:extLst>
              <a:ext uri="{FF2B5EF4-FFF2-40B4-BE49-F238E27FC236}">
                <a16:creationId xmlns:a16="http://schemas.microsoft.com/office/drawing/2014/main" id="{41D4EAF4-F900-C398-AE41-73AD1E510A1B}"/>
              </a:ext>
            </a:extLst>
          </p:cNvPr>
          <p:cNvCxnSpPr>
            <a:cxnSpLocks/>
          </p:cNvCxnSpPr>
          <p:nvPr/>
        </p:nvCxnSpPr>
        <p:spPr>
          <a:xfrm>
            <a:off x="1218282" y="913165"/>
            <a:ext cx="0" cy="4986605"/>
          </a:xfrm>
          <a:prstGeom prst="line">
            <a:avLst/>
          </a:prstGeom>
        </p:spPr>
        <p:style>
          <a:lnRef idx="2">
            <a:schemeClr val="dk1"/>
          </a:lnRef>
          <a:fillRef idx="0">
            <a:schemeClr val="dk1"/>
          </a:fillRef>
          <a:effectRef idx="1">
            <a:schemeClr val="dk1"/>
          </a:effectRef>
          <a:fontRef idx="minor">
            <a:schemeClr val="tx1"/>
          </a:fontRef>
        </p:style>
      </p:cxnSp>
      <p:cxnSp>
        <p:nvCxnSpPr>
          <p:cNvPr id="542" name="Straight Connector 541">
            <a:extLst>
              <a:ext uri="{FF2B5EF4-FFF2-40B4-BE49-F238E27FC236}">
                <a16:creationId xmlns:a16="http://schemas.microsoft.com/office/drawing/2014/main" id="{75947AED-C88C-F67C-EE25-E25B170DB796}"/>
              </a:ext>
            </a:extLst>
          </p:cNvPr>
          <p:cNvCxnSpPr>
            <a:cxnSpLocks/>
          </p:cNvCxnSpPr>
          <p:nvPr/>
        </p:nvCxnSpPr>
        <p:spPr>
          <a:xfrm flipH="1">
            <a:off x="1218282" y="5817079"/>
            <a:ext cx="5789243" cy="82691"/>
          </a:xfrm>
          <a:prstGeom prst="line">
            <a:avLst/>
          </a:prstGeom>
        </p:spPr>
        <p:style>
          <a:lnRef idx="2">
            <a:schemeClr val="dk1"/>
          </a:lnRef>
          <a:fillRef idx="0">
            <a:schemeClr val="dk1"/>
          </a:fillRef>
          <a:effectRef idx="1">
            <a:schemeClr val="dk1"/>
          </a:effectRef>
          <a:fontRef idx="minor">
            <a:schemeClr val="tx1"/>
          </a:fontRef>
        </p:style>
      </p:cxnSp>
      <p:sp>
        <p:nvSpPr>
          <p:cNvPr id="545" name="Google Shape;581;p14">
            <a:extLst>
              <a:ext uri="{FF2B5EF4-FFF2-40B4-BE49-F238E27FC236}">
                <a16:creationId xmlns:a16="http://schemas.microsoft.com/office/drawing/2014/main" id="{EBB7B4F8-82AE-6290-4952-C3531CC71410}"/>
              </a:ext>
            </a:extLst>
          </p:cNvPr>
          <p:cNvSpPr/>
          <p:nvPr/>
        </p:nvSpPr>
        <p:spPr>
          <a:xfrm>
            <a:off x="4006205"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6" name="Google Shape;581;p14">
            <a:extLst>
              <a:ext uri="{FF2B5EF4-FFF2-40B4-BE49-F238E27FC236}">
                <a16:creationId xmlns:a16="http://schemas.microsoft.com/office/drawing/2014/main" id="{0CFC369F-EA59-C70F-E18E-8A8200F7FE0B}"/>
              </a:ext>
            </a:extLst>
          </p:cNvPr>
          <p:cNvSpPr/>
          <p:nvPr/>
        </p:nvSpPr>
        <p:spPr>
          <a:xfrm>
            <a:off x="4825443" y="96359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9" name="Google Shape;569;p14">
            <a:extLst>
              <a:ext uri="{FF2B5EF4-FFF2-40B4-BE49-F238E27FC236}">
                <a16:creationId xmlns:a16="http://schemas.microsoft.com/office/drawing/2014/main" id="{185899E9-E1E2-9EA6-0C1F-62D6047CF018}"/>
              </a:ext>
            </a:extLst>
          </p:cNvPr>
          <p:cNvSpPr/>
          <p:nvPr/>
        </p:nvSpPr>
        <p:spPr>
          <a:xfrm>
            <a:off x="1875773" y="3564367"/>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1" name="Google Shape;569;p14">
            <a:extLst>
              <a:ext uri="{FF2B5EF4-FFF2-40B4-BE49-F238E27FC236}">
                <a16:creationId xmlns:a16="http://schemas.microsoft.com/office/drawing/2014/main" id="{369D6A67-9ED4-71A5-B6A1-D19C0B9DAA95}"/>
              </a:ext>
            </a:extLst>
          </p:cNvPr>
          <p:cNvSpPr/>
          <p:nvPr/>
        </p:nvSpPr>
        <p:spPr>
          <a:xfrm>
            <a:off x="4284511" y="3322359"/>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4" name="Google Shape;569;p14">
            <a:extLst>
              <a:ext uri="{FF2B5EF4-FFF2-40B4-BE49-F238E27FC236}">
                <a16:creationId xmlns:a16="http://schemas.microsoft.com/office/drawing/2014/main" id="{09A92772-F916-0F32-E6DE-4A34E6C9375C}"/>
              </a:ext>
            </a:extLst>
          </p:cNvPr>
          <p:cNvSpPr/>
          <p:nvPr/>
        </p:nvSpPr>
        <p:spPr>
          <a:xfrm>
            <a:off x="6381737" y="138951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5" name="Google Shape;569;p14">
            <a:extLst>
              <a:ext uri="{FF2B5EF4-FFF2-40B4-BE49-F238E27FC236}">
                <a16:creationId xmlns:a16="http://schemas.microsoft.com/office/drawing/2014/main" id="{2A8DEF00-AE4C-8A73-1B46-9EC02419CB9B}"/>
              </a:ext>
            </a:extLst>
          </p:cNvPr>
          <p:cNvSpPr/>
          <p:nvPr/>
        </p:nvSpPr>
        <p:spPr>
          <a:xfrm>
            <a:off x="3802224" y="1142440"/>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6" name="Google Shape;581;p14">
            <a:extLst>
              <a:ext uri="{FF2B5EF4-FFF2-40B4-BE49-F238E27FC236}">
                <a16:creationId xmlns:a16="http://schemas.microsoft.com/office/drawing/2014/main" id="{A1649CCF-3BE6-412B-CC22-8378912E38DE}"/>
              </a:ext>
            </a:extLst>
          </p:cNvPr>
          <p:cNvSpPr/>
          <p:nvPr/>
        </p:nvSpPr>
        <p:spPr>
          <a:xfrm>
            <a:off x="5798072" y="456963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6" name="TextBox 15">
            <a:extLst>
              <a:ext uri="{FF2B5EF4-FFF2-40B4-BE49-F238E27FC236}">
                <a16:creationId xmlns:a16="http://schemas.microsoft.com/office/drawing/2014/main" id="{13F9B3E9-665E-5404-AEE3-ED48E5AF56BA}"/>
              </a:ext>
            </a:extLst>
          </p:cNvPr>
          <p:cNvSpPr txBox="1"/>
          <p:nvPr/>
        </p:nvSpPr>
        <p:spPr>
          <a:xfrm>
            <a:off x="4131184" y="5063706"/>
            <a:ext cx="27649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Square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(not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17" name="TextBox 16">
            <a:extLst>
              <a:ext uri="{FF2B5EF4-FFF2-40B4-BE49-F238E27FC236}">
                <a16:creationId xmlns:a16="http://schemas.microsoft.com/office/drawing/2014/main" id="{6B0F8D7A-A1B2-697A-44EF-3C96424BD3BA}"/>
              </a:ext>
            </a:extLst>
          </p:cNvPr>
          <p:cNvSpPr txBox="1"/>
          <p:nvPr/>
        </p:nvSpPr>
        <p:spPr>
          <a:xfrm>
            <a:off x="1311153" y="1031745"/>
            <a:ext cx="22607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Circle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12" name="TextBox 11">
            <a:extLst>
              <a:ext uri="{FF2B5EF4-FFF2-40B4-BE49-F238E27FC236}">
                <a16:creationId xmlns:a16="http://schemas.microsoft.com/office/drawing/2014/main" id="{8E20AEFD-3B09-2AF1-9D55-A56FA1DF8576}"/>
              </a:ext>
            </a:extLst>
          </p:cNvPr>
          <p:cNvSpPr txBox="1"/>
          <p:nvPr/>
        </p:nvSpPr>
        <p:spPr>
          <a:xfrm>
            <a:off x="8794688" y="363431"/>
            <a:ext cx="2977316" cy="95410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Mole Classifier: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Circles – cancerous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Squares – not cancerous</a:t>
            </a:r>
          </a:p>
        </p:txBody>
      </p:sp>
      <p:sp>
        <p:nvSpPr>
          <p:cNvPr id="2" name="TextBox 1">
            <a:extLst>
              <a:ext uri="{FF2B5EF4-FFF2-40B4-BE49-F238E27FC236}">
                <a16:creationId xmlns:a16="http://schemas.microsoft.com/office/drawing/2014/main" id="{E0DD08B1-10A8-1005-9068-762961B5B94A}"/>
              </a:ext>
            </a:extLst>
          </p:cNvPr>
          <p:cNvSpPr txBox="1"/>
          <p:nvPr/>
        </p:nvSpPr>
        <p:spPr>
          <a:xfrm>
            <a:off x="6381737" y="309786"/>
            <a:ext cx="22607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solidFill>
                <a:effectLst/>
                <a:uLnTx/>
                <a:uFillTx/>
                <a:latin typeface="Bierstadt" panose="020B0004020202020204" pitchFamily="34" charset="0"/>
                <a:cs typeface="Arial"/>
                <a:sym typeface="Arial"/>
              </a:rPr>
              <a:t>Sample classifier</a:t>
            </a:r>
            <a:endParaRPr kumimoji="0" lang="en-CA" sz="1400" b="0" i="0" u="none" strike="noStrike" kern="0" cap="none" spc="0" normalizeH="0" baseline="0" noProof="0" dirty="0">
              <a:ln>
                <a:noFill/>
              </a:ln>
              <a:solidFill>
                <a:schemeClr val="accent2"/>
              </a:solidFill>
              <a:effectLst/>
              <a:uLnTx/>
              <a:uFillTx/>
              <a:latin typeface="Bierstadt" panose="020B0004020202020204" pitchFamily="34" charset="0"/>
              <a:cs typeface="Arial"/>
              <a:sym typeface="Arial"/>
            </a:endParaRPr>
          </a:p>
        </p:txBody>
      </p:sp>
    </p:spTree>
    <p:extLst>
      <p:ext uri="{BB962C8B-B14F-4D97-AF65-F5344CB8AC3E}">
        <p14:creationId xmlns:p14="http://schemas.microsoft.com/office/powerpoint/2010/main" val="904753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32</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2" name="Google Shape;592;p11">
            <a:extLst>
              <a:ext uri="{FF2B5EF4-FFF2-40B4-BE49-F238E27FC236}">
                <a16:creationId xmlns:a16="http://schemas.microsoft.com/office/drawing/2014/main" id="{04F0BAF7-1C1A-FE95-7684-258ECE6C2AC8}"/>
              </a:ext>
            </a:extLst>
          </p:cNvPr>
          <p:cNvSpPr txBox="1"/>
          <p:nvPr/>
        </p:nvSpPr>
        <p:spPr>
          <a:xfrm>
            <a:off x="2209750" y="2574535"/>
            <a:ext cx="7275445" cy="14218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FF0000"/>
                </a:solidFill>
                <a:effectLst/>
                <a:uLnTx/>
                <a:uFillTx/>
                <a:latin typeface="Bierstadt" panose="020B0004020202020204" pitchFamily="34" charset="0"/>
                <a:ea typeface="Calibri"/>
                <a:cs typeface="Proxima Nova" panose="020B0604020202020204" charset="0"/>
                <a:sym typeface="Calibri"/>
              </a:rPr>
              <a:t>Trade-offs: </a:t>
            </a: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Is overall accuracy always the most important thing to maximize in a classifier?</a:t>
            </a:r>
            <a:endParaRPr kumimoji="0" lang="en-US"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33</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2" name="Google Shape;592;p11">
            <a:extLst>
              <a:ext uri="{FF2B5EF4-FFF2-40B4-BE49-F238E27FC236}">
                <a16:creationId xmlns:a16="http://schemas.microsoft.com/office/drawing/2014/main" id="{04F0BAF7-1C1A-FE95-7684-258ECE6C2AC8}"/>
              </a:ext>
            </a:extLst>
          </p:cNvPr>
          <p:cNvSpPr txBox="1"/>
          <p:nvPr/>
        </p:nvSpPr>
        <p:spPr>
          <a:xfrm>
            <a:off x="598206" y="573929"/>
            <a:ext cx="5651675" cy="48566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Philosopher John Stuart Mill’s utilitarianism:</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An action is morally right when it maximizes good consequences (e.g. happiness) and minimizes bad consequences (e.g. pain)</a:t>
            </a: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pic>
        <p:nvPicPr>
          <p:cNvPr id="1026" name="Picture 2" descr="John Stuart Mill - Wikipedia">
            <a:extLst>
              <a:ext uri="{FF2B5EF4-FFF2-40B4-BE49-F238E27FC236}">
                <a16:creationId xmlns:a16="http://schemas.microsoft.com/office/drawing/2014/main" id="{CE6574D4-CA49-3940-2B54-37B0DF0DE3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4138" y="0"/>
            <a:ext cx="5460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195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13" descr="A picture containing person&#10;&#10;Description automatically generated"/>
          <p:cNvPicPr preferRelativeResize="0"/>
          <p:nvPr/>
        </p:nvPicPr>
        <p:blipFill rotWithShape="1">
          <a:blip r:embed="rId3">
            <a:alphaModFix amt="30000"/>
            <a:extLst>
              <a:ext uri="{28A0092B-C50C-407E-A947-70E740481C1C}">
                <a14:useLocalDpi xmlns:a14="http://schemas.microsoft.com/office/drawing/2010/main"/>
              </a:ext>
            </a:extLst>
          </a:blip>
          <a:srcRect/>
          <a:stretch/>
        </p:blipFill>
        <p:spPr>
          <a:xfrm>
            <a:off x="6309339" y="-51819"/>
            <a:ext cx="5962785"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629" name="Google Shape;629;p13"/>
          <p:cNvSpPr txBox="1">
            <a:spLocks noGrp="1"/>
          </p:cNvSpPr>
          <p:nvPr>
            <p:ph type="title"/>
          </p:nvPr>
        </p:nvSpPr>
        <p:spPr>
          <a:xfrm>
            <a:off x="716269" y="369506"/>
            <a:ext cx="6385950" cy="82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aramond"/>
              <a:buNone/>
            </a:pPr>
            <a:r>
              <a:rPr lang="en-CA" dirty="0">
                <a:solidFill>
                  <a:srgbClr val="FF0000"/>
                </a:solidFill>
              </a:rPr>
              <a:t>Discussion Question</a:t>
            </a:r>
            <a:endParaRPr sz="4800" dirty="0">
              <a:solidFill>
                <a:srgbClr val="FF0000"/>
              </a:solidFill>
            </a:endParaRPr>
          </a:p>
        </p:txBody>
      </p:sp>
      <p:sp>
        <p:nvSpPr>
          <p:cNvPr id="630" name="Google Shape;63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Calibri"/>
              <a:buNone/>
              <a:tabLst/>
              <a:defRPr/>
            </a:pPr>
            <a:fld id="{00000000-1234-1234-1234-123412341234}" type="slidenum">
              <a:rPr kumimoji="0" lang="en-CA" sz="1200" b="0" i="0" u="none" strike="noStrike" kern="0" cap="none" spc="0" normalizeH="0" baseline="0" noProof="0">
                <a:ln>
                  <a:noFill/>
                </a:ln>
                <a:solidFill>
                  <a:srgbClr val="FFFFFF"/>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FFFFFF"/>
                </a:buClr>
                <a:buSzPts val="1200"/>
                <a:buFont typeface="Calibri"/>
                <a:buNone/>
                <a:tabLst/>
                <a:defRPr/>
              </a:pPr>
              <a:t>34</a:t>
            </a:fld>
            <a:endParaRPr kumimoji="0" sz="1200" b="0" i="0" u="none" strike="noStrike" kern="0" cap="none" spc="0" normalizeH="0" baseline="0" noProof="0" dirty="0">
              <a:ln>
                <a:noFill/>
              </a:ln>
              <a:solidFill>
                <a:srgbClr val="FFFFFF"/>
              </a:solidFill>
              <a:effectLst/>
              <a:uLnTx/>
              <a:uFillTx/>
              <a:cs typeface="Proxima Nova" panose="020B0604020202020204" charset="0"/>
              <a:sym typeface="Calibri"/>
            </a:endParaRPr>
          </a:p>
        </p:txBody>
      </p:sp>
      <p:sp>
        <p:nvSpPr>
          <p:cNvPr id="631" name="Google Shape;631;p13"/>
          <p:cNvSpPr txBox="1"/>
          <p:nvPr/>
        </p:nvSpPr>
        <p:spPr>
          <a:xfrm>
            <a:off x="481294" y="1790407"/>
            <a:ext cx="6093900" cy="23113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Would a utilitarian agree that overall accuracy is the most important thing to maximize in a classifier?</a:t>
            </a:r>
            <a:endParaRPr kumimoji="0" sz="1400" b="0" i="0" u="none" strike="noStrike" kern="0" cap="none" spc="0" normalizeH="0" baseline="0" noProof="0" dirty="0">
              <a:ln>
                <a:noFill/>
              </a:ln>
              <a:solidFill>
                <a:srgbClr val="000000"/>
              </a:solidFill>
              <a:effectLst/>
              <a:uLnTx/>
              <a:uFillTx/>
              <a:latin typeface="Bierstadt" panose="020B0004020202020204" pitchFamily="34" charset="0"/>
              <a:ea typeface="Arial"/>
              <a:cs typeface="Arial"/>
              <a:sym typeface="Arial"/>
            </a:endParaRPr>
          </a:p>
          <a:p>
            <a:pPr marL="285750" marR="0" lvl="0" indent="-133350" algn="ctr" defTabSz="914400" rtl="0" eaLnBrk="1" fontAlgn="auto" latinLnBrk="0" hangingPunct="1">
              <a:lnSpc>
                <a:spcPct val="100000"/>
              </a:lnSpc>
              <a:spcBef>
                <a:spcPts val="60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spTree>
    <p:extLst>
      <p:ext uri="{BB962C8B-B14F-4D97-AF65-F5344CB8AC3E}">
        <p14:creationId xmlns:p14="http://schemas.microsoft.com/office/powerpoint/2010/main" val="3489162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200" b="0" i="0" u="none" strike="noStrike" kern="0" cap="none" spc="0" normalizeH="0" baseline="0" noProof="0" dirty="0">
              <a:ln>
                <a:noFill/>
              </a:ln>
              <a:solidFill>
                <a:srgbClr val="888888"/>
              </a:solidFill>
              <a:effectLst/>
              <a:uLnTx/>
              <a:uFillTx/>
              <a:cs typeface="Calibri"/>
              <a:sym typeface="Calibri"/>
            </a:endParaRPr>
          </a:p>
        </p:txBody>
      </p:sp>
      <p:cxnSp>
        <p:nvCxnSpPr>
          <p:cNvPr id="558" name="Google Shape;558;p14"/>
          <p:cNvCxnSpPr>
            <a:cxnSpLocks/>
          </p:cNvCxnSpPr>
          <p:nvPr/>
        </p:nvCxnSpPr>
        <p:spPr>
          <a:xfrm flipV="1">
            <a:off x="1086928" y="495388"/>
            <a:ext cx="7392838" cy="4568318"/>
          </a:xfrm>
          <a:prstGeom prst="straightConnector1">
            <a:avLst/>
          </a:prstGeom>
          <a:noFill/>
          <a:ln w="66675" cap="flat" cmpd="sng">
            <a:solidFill>
              <a:schemeClr val="accent2"/>
            </a:solidFill>
            <a:prstDash val="solid"/>
            <a:round/>
            <a:headEnd type="none" w="sm" len="sm"/>
            <a:tailEnd type="none" w="sm" len="sm"/>
          </a:ln>
        </p:spPr>
      </p:cxnSp>
      <p:graphicFrame>
        <p:nvGraphicFramePr>
          <p:cNvPr id="11" name="Table 11">
            <a:extLst>
              <a:ext uri="{FF2B5EF4-FFF2-40B4-BE49-F238E27FC236}">
                <a16:creationId xmlns:a16="http://schemas.microsoft.com/office/drawing/2014/main" id="{BC65839F-4A2B-DF92-A2EA-6D17B3243DF9}"/>
              </a:ext>
            </a:extLst>
          </p:cNvPr>
          <p:cNvGraphicFramePr>
            <a:graphicFrameLocks noGrp="1"/>
          </p:cNvGraphicFramePr>
          <p:nvPr/>
        </p:nvGraphicFramePr>
        <p:xfrm>
          <a:off x="7438875" y="1897442"/>
          <a:ext cx="4252821" cy="2348147"/>
        </p:xfrm>
        <a:graphic>
          <a:graphicData uri="http://schemas.openxmlformats.org/drawingml/2006/table">
            <a:tbl>
              <a:tblPr firstRow="1" bandRow="1">
                <a:tableStyleId>{5C22544A-7EE6-4342-B048-85BDC9FD1C3A}</a:tableStyleId>
              </a:tblPr>
              <a:tblGrid>
                <a:gridCol w="2987589">
                  <a:extLst>
                    <a:ext uri="{9D8B030D-6E8A-4147-A177-3AD203B41FA5}">
                      <a16:colId xmlns:a16="http://schemas.microsoft.com/office/drawing/2014/main" val="1849707163"/>
                    </a:ext>
                  </a:extLst>
                </a:gridCol>
                <a:gridCol w="1265232">
                  <a:extLst>
                    <a:ext uri="{9D8B030D-6E8A-4147-A177-3AD203B41FA5}">
                      <a16:colId xmlns:a16="http://schemas.microsoft.com/office/drawing/2014/main" val="2280808919"/>
                    </a:ext>
                  </a:extLst>
                </a:gridCol>
              </a:tblGrid>
              <a:tr h="877932">
                <a:tc>
                  <a:txBody>
                    <a:bodyPr/>
                    <a:lstStyle/>
                    <a:p>
                      <a:endParaRPr lang="en-CA" sz="1600" dirty="0">
                        <a:latin typeface="Bierstadt" panose="020B0004020202020204" pitchFamily="34" charset="0"/>
                      </a:endParaRPr>
                    </a:p>
                  </a:txBody>
                  <a:tcPr/>
                </a:tc>
                <a:tc>
                  <a:txBody>
                    <a:bodyPr/>
                    <a:lstStyle/>
                    <a:p>
                      <a:r>
                        <a:rPr lang="en-US" sz="1600" dirty="0">
                          <a:latin typeface="Bierstadt" panose="020B0004020202020204" pitchFamily="34" charset="0"/>
                        </a:rPr>
                        <a:t>Correctly classified</a:t>
                      </a:r>
                      <a:endParaRPr lang="en-CA" sz="1600" dirty="0"/>
                    </a:p>
                  </a:txBody>
                  <a:tcPr/>
                </a:tc>
                <a:extLst>
                  <a:ext uri="{0D108BD9-81ED-4DB2-BD59-A6C34878D82A}">
                    <a16:rowId xmlns:a16="http://schemas.microsoft.com/office/drawing/2014/main" val="767066390"/>
                  </a:ext>
                </a:extLst>
              </a:tr>
              <a:tr h="557546">
                <a:tc>
                  <a:txBody>
                    <a:bodyPr/>
                    <a:lstStyle/>
                    <a:p>
                      <a:r>
                        <a:rPr lang="en-US" sz="2000" dirty="0">
                          <a:latin typeface="Bierstadt" panose="020B0004020202020204" pitchFamily="34" charset="0"/>
                        </a:rPr>
                        <a:t>Circles (cancerous)</a:t>
                      </a:r>
                      <a:endParaRPr lang="en-CA" sz="2000" dirty="0"/>
                    </a:p>
                  </a:txBody>
                  <a:tcPr/>
                </a:tc>
                <a:tc>
                  <a:txBody>
                    <a:bodyPr/>
                    <a:lstStyle/>
                    <a:p>
                      <a:pPr algn="ctr"/>
                      <a:r>
                        <a:rPr lang="en-US" sz="2000" dirty="0">
                          <a:latin typeface="Bierstadt" panose="020B0004020202020204" pitchFamily="34" charset="0"/>
                        </a:rPr>
                        <a:t>7/10</a:t>
                      </a:r>
                      <a:endParaRPr lang="en-CA" sz="2000" dirty="0"/>
                    </a:p>
                  </a:txBody>
                  <a:tcPr/>
                </a:tc>
                <a:extLst>
                  <a:ext uri="{0D108BD9-81ED-4DB2-BD59-A6C34878D82A}">
                    <a16:rowId xmlns:a16="http://schemas.microsoft.com/office/drawing/2014/main" val="3501011568"/>
                  </a:ext>
                </a:extLst>
              </a:tr>
              <a:tr h="516429">
                <a:tc>
                  <a:txBody>
                    <a:bodyPr/>
                    <a:lstStyle/>
                    <a:p>
                      <a:r>
                        <a:rPr lang="en-US" sz="2000" dirty="0">
                          <a:latin typeface="Bierstadt" panose="020B0004020202020204" pitchFamily="34" charset="0"/>
                        </a:rPr>
                        <a:t>Squares (not cancerous)</a:t>
                      </a:r>
                      <a:endParaRPr lang="en-CA" sz="2000" dirty="0"/>
                    </a:p>
                  </a:txBody>
                  <a:tcPr/>
                </a:tc>
                <a:tc>
                  <a:txBody>
                    <a:bodyPr/>
                    <a:lstStyle/>
                    <a:p>
                      <a:pPr algn="ctr"/>
                      <a:r>
                        <a:rPr lang="en-US" sz="2000" dirty="0">
                          <a:latin typeface="Bierstadt" panose="020B0004020202020204" pitchFamily="34" charset="0"/>
                        </a:rPr>
                        <a:t>7/10</a:t>
                      </a:r>
                      <a:endParaRPr lang="en-CA" sz="2000" dirty="0"/>
                    </a:p>
                  </a:txBody>
                  <a:tcPr/>
                </a:tc>
                <a:extLst>
                  <a:ext uri="{0D108BD9-81ED-4DB2-BD59-A6C34878D82A}">
                    <a16:rowId xmlns:a16="http://schemas.microsoft.com/office/drawing/2014/main" val="181582668"/>
                  </a:ext>
                </a:extLst>
              </a:tr>
              <a:tr h="258215">
                <a:tc>
                  <a:txBody>
                    <a:bodyPr/>
                    <a:lstStyle/>
                    <a:p>
                      <a:r>
                        <a:rPr lang="en-US" sz="2000" dirty="0">
                          <a:latin typeface="Bierstadt" panose="020B0004020202020204" pitchFamily="34" charset="0"/>
                        </a:rPr>
                        <a:t>Total</a:t>
                      </a:r>
                      <a:endParaRPr lang="en-CA" sz="2000" dirty="0"/>
                    </a:p>
                  </a:txBody>
                  <a:tcPr/>
                </a:tc>
                <a:tc>
                  <a:txBody>
                    <a:bodyPr/>
                    <a:lstStyle/>
                    <a:p>
                      <a:pPr algn="ctr"/>
                      <a:r>
                        <a:rPr lang="en-US" sz="2000" dirty="0">
                          <a:latin typeface="Bierstadt" panose="020B0004020202020204" pitchFamily="34" charset="0"/>
                        </a:rPr>
                        <a:t>14/20</a:t>
                      </a:r>
                      <a:endParaRPr lang="en-CA" sz="2000" dirty="0"/>
                    </a:p>
                  </a:txBody>
                  <a:tcPr/>
                </a:tc>
                <a:extLst>
                  <a:ext uri="{0D108BD9-81ED-4DB2-BD59-A6C34878D82A}">
                    <a16:rowId xmlns:a16="http://schemas.microsoft.com/office/drawing/2014/main" val="893364560"/>
                  </a:ext>
                </a:extLst>
              </a:tr>
            </a:tbl>
          </a:graphicData>
        </a:graphic>
      </p:graphicFrame>
      <p:sp>
        <p:nvSpPr>
          <p:cNvPr id="59" name="Google Shape;581;p14">
            <a:extLst>
              <a:ext uri="{FF2B5EF4-FFF2-40B4-BE49-F238E27FC236}">
                <a16:creationId xmlns:a16="http://schemas.microsoft.com/office/drawing/2014/main" id="{874E5E18-0CE6-4945-5354-1CDF5AE6E25B}"/>
              </a:ext>
            </a:extLst>
          </p:cNvPr>
          <p:cNvSpPr/>
          <p:nvPr/>
        </p:nvSpPr>
        <p:spPr>
          <a:xfrm>
            <a:off x="3344925" y="1857674"/>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0" name="Google Shape;569;p14">
            <a:extLst>
              <a:ext uri="{FF2B5EF4-FFF2-40B4-BE49-F238E27FC236}">
                <a16:creationId xmlns:a16="http://schemas.microsoft.com/office/drawing/2014/main" id="{CB878D7C-ED5E-394E-13DE-F4BC19623BFE}"/>
              </a:ext>
            </a:extLst>
          </p:cNvPr>
          <p:cNvSpPr/>
          <p:nvPr/>
        </p:nvSpPr>
        <p:spPr>
          <a:xfrm>
            <a:off x="3108831" y="271440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 name="Google Shape;581;p14">
            <a:extLst>
              <a:ext uri="{FF2B5EF4-FFF2-40B4-BE49-F238E27FC236}">
                <a16:creationId xmlns:a16="http://schemas.microsoft.com/office/drawing/2014/main" id="{A0BD680F-A695-F22C-E424-BA65C433E0AE}"/>
              </a:ext>
            </a:extLst>
          </p:cNvPr>
          <p:cNvSpPr/>
          <p:nvPr/>
        </p:nvSpPr>
        <p:spPr>
          <a:xfrm>
            <a:off x="2505287"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8" name="Google Shape;581;p14">
            <a:extLst>
              <a:ext uri="{FF2B5EF4-FFF2-40B4-BE49-F238E27FC236}">
                <a16:creationId xmlns:a16="http://schemas.microsoft.com/office/drawing/2014/main" id="{11603A5C-13FC-FB7A-F2A6-DC312A31C152}"/>
              </a:ext>
            </a:extLst>
          </p:cNvPr>
          <p:cNvSpPr/>
          <p:nvPr/>
        </p:nvSpPr>
        <p:spPr>
          <a:xfrm>
            <a:off x="3639978" y="357145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9" name="Google Shape;581;p14">
            <a:extLst>
              <a:ext uri="{FF2B5EF4-FFF2-40B4-BE49-F238E27FC236}">
                <a16:creationId xmlns:a16="http://schemas.microsoft.com/office/drawing/2014/main" id="{D5EF6659-91B1-2730-037F-638D9C0C2D2E}"/>
              </a:ext>
            </a:extLst>
          </p:cNvPr>
          <p:cNvSpPr/>
          <p:nvPr/>
        </p:nvSpPr>
        <p:spPr>
          <a:xfrm>
            <a:off x="4657625" y="289336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0" name="Google Shape;581;p14">
            <a:extLst>
              <a:ext uri="{FF2B5EF4-FFF2-40B4-BE49-F238E27FC236}">
                <a16:creationId xmlns:a16="http://schemas.microsoft.com/office/drawing/2014/main" id="{BDA46687-67C1-07A5-2471-52E01D6043DD}"/>
              </a:ext>
            </a:extLst>
          </p:cNvPr>
          <p:cNvSpPr/>
          <p:nvPr/>
        </p:nvSpPr>
        <p:spPr>
          <a:xfrm>
            <a:off x="5455521" y="238963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3" name="Google Shape;581;p14">
            <a:extLst>
              <a:ext uri="{FF2B5EF4-FFF2-40B4-BE49-F238E27FC236}">
                <a16:creationId xmlns:a16="http://schemas.microsoft.com/office/drawing/2014/main" id="{B7437564-1609-EFE3-C49D-F1A427C6EB68}"/>
              </a:ext>
            </a:extLst>
          </p:cNvPr>
          <p:cNvSpPr/>
          <p:nvPr/>
        </p:nvSpPr>
        <p:spPr>
          <a:xfrm>
            <a:off x="2730300" y="345178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4" name="Google Shape;569;p14">
            <a:extLst>
              <a:ext uri="{FF2B5EF4-FFF2-40B4-BE49-F238E27FC236}">
                <a16:creationId xmlns:a16="http://schemas.microsoft.com/office/drawing/2014/main" id="{937B9009-469F-16CE-EC10-DC034982AD1E}"/>
              </a:ext>
            </a:extLst>
          </p:cNvPr>
          <p:cNvSpPr/>
          <p:nvPr/>
        </p:nvSpPr>
        <p:spPr>
          <a:xfrm>
            <a:off x="4020975" y="2509388"/>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27" name="Google Shape;569;p14">
            <a:extLst>
              <a:ext uri="{FF2B5EF4-FFF2-40B4-BE49-F238E27FC236}">
                <a16:creationId xmlns:a16="http://schemas.microsoft.com/office/drawing/2014/main" id="{B2870411-1EBB-0206-093A-CADC0514581D}"/>
              </a:ext>
            </a:extLst>
          </p:cNvPr>
          <p:cNvSpPr/>
          <p:nvPr/>
        </p:nvSpPr>
        <p:spPr>
          <a:xfrm>
            <a:off x="5596670" y="316729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4" name="Google Shape;569;p14">
            <a:extLst>
              <a:ext uri="{FF2B5EF4-FFF2-40B4-BE49-F238E27FC236}">
                <a16:creationId xmlns:a16="http://schemas.microsoft.com/office/drawing/2014/main" id="{A53E2DCD-2783-2926-0BA0-AAA5371D86E4}"/>
              </a:ext>
            </a:extLst>
          </p:cNvPr>
          <p:cNvSpPr/>
          <p:nvPr/>
        </p:nvSpPr>
        <p:spPr>
          <a:xfrm>
            <a:off x="5003767" y="1835142"/>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23" name="Google Shape;569;p14">
            <a:extLst>
              <a:ext uri="{FF2B5EF4-FFF2-40B4-BE49-F238E27FC236}">
                <a16:creationId xmlns:a16="http://schemas.microsoft.com/office/drawing/2014/main" id="{379C3FD4-3127-49F0-F783-9DBC1461E051}"/>
              </a:ext>
            </a:extLst>
          </p:cNvPr>
          <p:cNvSpPr/>
          <p:nvPr/>
        </p:nvSpPr>
        <p:spPr>
          <a:xfrm>
            <a:off x="2981622" y="455767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3" name="Google Shape;569;p14">
            <a:extLst>
              <a:ext uri="{FF2B5EF4-FFF2-40B4-BE49-F238E27FC236}">
                <a16:creationId xmlns:a16="http://schemas.microsoft.com/office/drawing/2014/main" id="{957B5581-E7ED-C9D4-8FFB-8F8311533824}"/>
              </a:ext>
            </a:extLst>
          </p:cNvPr>
          <p:cNvSpPr/>
          <p:nvPr/>
        </p:nvSpPr>
        <p:spPr>
          <a:xfrm>
            <a:off x="2469451" y="2425085"/>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5" name="Google Shape;581;p14">
            <a:extLst>
              <a:ext uri="{FF2B5EF4-FFF2-40B4-BE49-F238E27FC236}">
                <a16:creationId xmlns:a16="http://schemas.microsoft.com/office/drawing/2014/main" id="{35F85033-6B11-DB38-6A65-5C7E5C53EA9F}"/>
              </a:ext>
            </a:extLst>
          </p:cNvPr>
          <p:cNvSpPr/>
          <p:nvPr/>
        </p:nvSpPr>
        <p:spPr>
          <a:xfrm>
            <a:off x="1721768" y="5198662"/>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539" name="Straight Connector 538">
            <a:extLst>
              <a:ext uri="{FF2B5EF4-FFF2-40B4-BE49-F238E27FC236}">
                <a16:creationId xmlns:a16="http://schemas.microsoft.com/office/drawing/2014/main" id="{41D4EAF4-F900-C398-AE41-73AD1E510A1B}"/>
              </a:ext>
            </a:extLst>
          </p:cNvPr>
          <p:cNvCxnSpPr>
            <a:cxnSpLocks/>
          </p:cNvCxnSpPr>
          <p:nvPr/>
        </p:nvCxnSpPr>
        <p:spPr>
          <a:xfrm>
            <a:off x="1218282" y="913165"/>
            <a:ext cx="0" cy="4986605"/>
          </a:xfrm>
          <a:prstGeom prst="line">
            <a:avLst/>
          </a:prstGeom>
        </p:spPr>
        <p:style>
          <a:lnRef idx="2">
            <a:schemeClr val="dk1"/>
          </a:lnRef>
          <a:fillRef idx="0">
            <a:schemeClr val="dk1"/>
          </a:fillRef>
          <a:effectRef idx="1">
            <a:schemeClr val="dk1"/>
          </a:effectRef>
          <a:fontRef idx="minor">
            <a:schemeClr val="tx1"/>
          </a:fontRef>
        </p:style>
      </p:cxnSp>
      <p:cxnSp>
        <p:nvCxnSpPr>
          <p:cNvPr id="542" name="Straight Connector 541">
            <a:extLst>
              <a:ext uri="{FF2B5EF4-FFF2-40B4-BE49-F238E27FC236}">
                <a16:creationId xmlns:a16="http://schemas.microsoft.com/office/drawing/2014/main" id="{75947AED-C88C-F67C-EE25-E25B170DB796}"/>
              </a:ext>
            </a:extLst>
          </p:cNvPr>
          <p:cNvCxnSpPr>
            <a:cxnSpLocks/>
          </p:cNvCxnSpPr>
          <p:nvPr/>
        </p:nvCxnSpPr>
        <p:spPr>
          <a:xfrm flipH="1">
            <a:off x="1218282" y="5817079"/>
            <a:ext cx="5789243" cy="82691"/>
          </a:xfrm>
          <a:prstGeom prst="line">
            <a:avLst/>
          </a:prstGeom>
        </p:spPr>
        <p:style>
          <a:lnRef idx="2">
            <a:schemeClr val="dk1"/>
          </a:lnRef>
          <a:fillRef idx="0">
            <a:schemeClr val="dk1"/>
          </a:fillRef>
          <a:effectRef idx="1">
            <a:schemeClr val="dk1"/>
          </a:effectRef>
          <a:fontRef idx="minor">
            <a:schemeClr val="tx1"/>
          </a:fontRef>
        </p:style>
      </p:cxnSp>
      <p:sp>
        <p:nvSpPr>
          <p:cNvPr id="545" name="Google Shape;581;p14">
            <a:extLst>
              <a:ext uri="{FF2B5EF4-FFF2-40B4-BE49-F238E27FC236}">
                <a16:creationId xmlns:a16="http://schemas.microsoft.com/office/drawing/2014/main" id="{EBB7B4F8-82AE-6290-4952-C3531CC71410}"/>
              </a:ext>
            </a:extLst>
          </p:cNvPr>
          <p:cNvSpPr/>
          <p:nvPr/>
        </p:nvSpPr>
        <p:spPr>
          <a:xfrm>
            <a:off x="4006205"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6" name="Google Shape;581;p14">
            <a:extLst>
              <a:ext uri="{FF2B5EF4-FFF2-40B4-BE49-F238E27FC236}">
                <a16:creationId xmlns:a16="http://schemas.microsoft.com/office/drawing/2014/main" id="{0CFC369F-EA59-C70F-E18E-8A8200F7FE0B}"/>
              </a:ext>
            </a:extLst>
          </p:cNvPr>
          <p:cNvSpPr/>
          <p:nvPr/>
        </p:nvSpPr>
        <p:spPr>
          <a:xfrm>
            <a:off x="4825443" y="96359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9" name="Google Shape;569;p14">
            <a:extLst>
              <a:ext uri="{FF2B5EF4-FFF2-40B4-BE49-F238E27FC236}">
                <a16:creationId xmlns:a16="http://schemas.microsoft.com/office/drawing/2014/main" id="{185899E9-E1E2-9EA6-0C1F-62D6047CF018}"/>
              </a:ext>
            </a:extLst>
          </p:cNvPr>
          <p:cNvSpPr/>
          <p:nvPr/>
        </p:nvSpPr>
        <p:spPr>
          <a:xfrm>
            <a:off x="1875773" y="3564367"/>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1" name="Google Shape;569;p14">
            <a:extLst>
              <a:ext uri="{FF2B5EF4-FFF2-40B4-BE49-F238E27FC236}">
                <a16:creationId xmlns:a16="http://schemas.microsoft.com/office/drawing/2014/main" id="{369D6A67-9ED4-71A5-B6A1-D19C0B9DAA95}"/>
              </a:ext>
            </a:extLst>
          </p:cNvPr>
          <p:cNvSpPr/>
          <p:nvPr/>
        </p:nvSpPr>
        <p:spPr>
          <a:xfrm>
            <a:off x="4284511" y="3322359"/>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4" name="Google Shape;569;p14">
            <a:extLst>
              <a:ext uri="{FF2B5EF4-FFF2-40B4-BE49-F238E27FC236}">
                <a16:creationId xmlns:a16="http://schemas.microsoft.com/office/drawing/2014/main" id="{09A92772-F916-0F32-E6DE-4A34E6C9375C}"/>
              </a:ext>
            </a:extLst>
          </p:cNvPr>
          <p:cNvSpPr/>
          <p:nvPr/>
        </p:nvSpPr>
        <p:spPr>
          <a:xfrm>
            <a:off x="6381737" y="138951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5" name="Google Shape;569;p14">
            <a:extLst>
              <a:ext uri="{FF2B5EF4-FFF2-40B4-BE49-F238E27FC236}">
                <a16:creationId xmlns:a16="http://schemas.microsoft.com/office/drawing/2014/main" id="{2A8DEF00-AE4C-8A73-1B46-9EC02419CB9B}"/>
              </a:ext>
            </a:extLst>
          </p:cNvPr>
          <p:cNvSpPr/>
          <p:nvPr/>
        </p:nvSpPr>
        <p:spPr>
          <a:xfrm>
            <a:off x="3802224" y="1142440"/>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6" name="Google Shape;581;p14">
            <a:extLst>
              <a:ext uri="{FF2B5EF4-FFF2-40B4-BE49-F238E27FC236}">
                <a16:creationId xmlns:a16="http://schemas.microsoft.com/office/drawing/2014/main" id="{A1649CCF-3BE6-412B-CC22-8378912E38DE}"/>
              </a:ext>
            </a:extLst>
          </p:cNvPr>
          <p:cNvSpPr/>
          <p:nvPr/>
        </p:nvSpPr>
        <p:spPr>
          <a:xfrm>
            <a:off x="5798072" y="456963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6" name="TextBox 15">
            <a:extLst>
              <a:ext uri="{FF2B5EF4-FFF2-40B4-BE49-F238E27FC236}">
                <a16:creationId xmlns:a16="http://schemas.microsoft.com/office/drawing/2014/main" id="{13F9B3E9-665E-5404-AEE3-ED48E5AF56BA}"/>
              </a:ext>
            </a:extLst>
          </p:cNvPr>
          <p:cNvSpPr txBox="1"/>
          <p:nvPr/>
        </p:nvSpPr>
        <p:spPr>
          <a:xfrm>
            <a:off x="4131184" y="5063706"/>
            <a:ext cx="27649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Square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(not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17" name="TextBox 16">
            <a:extLst>
              <a:ext uri="{FF2B5EF4-FFF2-40B4-BE49-F238E27FC236}">
                <a16:creationId xmlns:a16="http://schemas.microsoft.com/office/drawing/2014/main" id="{6B0F8D7A-A1B2-697A-44EF-3C96424BD3BA}"/>
              </a:ext>
            </a:extLst>
          </p:cNvPr>
          <p:cNvSpPr txBox="1"/>
          <p:nvPr/>
        </p:nvSpPr>
        <p:spPr>
          <a:xfrm>
            <a:off x="1311153" y="1031745"/>
            <a:ext cx="22607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Circle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12" name="TextBox 11">
            <a:extLst>
              <a:ext uri="{FF2B5EF4-FFF2-40B4-BE49-F238E27FC236}">
                <a16:creationId xmlns:a16="http://schemas.microsoft.com/office/drawing/2014/main" id="{8E20AEFD-3B09-2AF1-9D55-A56FA1DF8576}"/>
              </a:ext>
            </a:extLst>
          </p:cNvPr>
          <p:cNvSpPr txBox="1"/>
          <p:nvPr/>
        </p:nvSpPr>
        <p:spPr>
          <a:xfrm>
            <a:off x="8794688" y="363431"/>
            <a:ext cx="2977316" cy="95410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Mole Classifier: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Circles – cancerous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Squares – not cancerous</a:t>
            </a:r>
          </a:p>
        </p:txBody>
      </p:sp>
      <p:sp>
        <p:nvSpPr>
          <p:cNvPr id="6" name="TextBox 5">
            <a:extLst>
              <a:ext uri="{FF2B5EF4-FFF2-40B4-BE49-F238E27FC236}">
                <a16:creationId xmlns:a16="http://schemas.microsoft.com/office/drawing/2014/main" id="{29B97A51-D192-B2E4-DA6B-71178C9B00C2}"/>
              </a:ext>
            </a:extLst>
          </p:cNvPr>
          <p:cNvSpPr txBox="1"/>
          <p:nvPr/>
        </p:nvSpPr>
        <p:spPr>
          <a:xfrm>
            <a:off x="8017164" y="4569637"/>
            <a:ext cx="27649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dirty="0">
                <a:ln>
                  <a:noFill/>
                </a:ln>
                <a:solidFill>
                  <a:srgbClr val="FF0000"/>
                </a:solidFill>
                <a:effectLst/>
                <a:uLnTx/>
                <a:uFillTx/>
                <a:latin typeface="Bierstadt" panose="020B0004020202020204" pitchFamily="34" charset="0"/>
                <a:cs typeface="Arial"/>
                <a:sym typeface="Arial"/>
              </a:rPr>
              <a:t>Misclassifying a circle = false negative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800" b="0" i="0" u="none" strike="noStrike" kern="0" cap="none" spc="0" normalizeH="0" baseline="0" noProof="0" dirty="0">
              <a:ln>
                <a:noFill/>
              </a:ln>
              <a:solidFill>
                <a:srgbClr val="FF0000"/>
              </a:solidFill>
              <a:effectLst/>
              <a:uLnTx/>
              <a:uFillTx/>
              <a:latin typeface="Bierstadt" panose="020B00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dirty="0">
                <a:ln>
                  <a:noFill/>
                </a:ln>
                <a:solidFill>
                  <a:srgbClr val="FF0000"/>
                </a:solidFill>
                <a:effectLst/>
                <a:uLnTx/>
                <a:uFillTx/>
                <a:latin typeface="Bierstadt" panose="020B0004020202020204" pitchFamily="34" charset="0"/>
                <a:cs typeface="Arial"/>
                <a:sym typeface="Arial"/>
              </a:rPr>
              <a:t>Misclassifying a square =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dirty="0">
                <a:ln>
                  <a:noFill/>
                </a:ln>
                <a:solidFill>
                  <a:srgbClr val="FF0000"/>
                </a:solidFill>
                <a:effectLst/>
                <a:uLnTx/>
                <a:uFillTx/>
                <a:latin typeface="Bierstadt" panose="020B0004020202020204" pitchFamily="34" charset="0"/>
                <a:cs typeface="Arial"/>
                <a:sym typeface="Arial"/>
              </a:rPr>
              <a:t>false positive</a:t>
            </a:r>
          </a:p>
        </p:txBody>
      </p:sp>
      <p:sp>
        <p:nvSpPr>
          <p:cNvPr id="2" name="TextBox 1">
            <a:extLst>
              <a:ext uri="{FF2B5EF4-FFF2-40B4-BE49-F238E27FC236}">
                <a16:creationId xmlns:a16="http://schemas.microsoft.com/office/drawing/2014/main" id="{02BDF5A1-FD9F-D51F-F7B7-27943E5A30D8}"/>
              </a:ext>
            </a:extLst>
          </p:cNvPr>
          <p:cNvSpPr txBox="1"/>
          <p:nvPr/>
        </p:nvSpPr>
        <p:spPr>
          <a:xfrm>
            <a:off x="6381737" y="309786"/>
            <a:ext cx="22607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solidFill>
                <a:effectLst/>
                <a:uLnTx/>
                <a:uFillTx/>
                <a:latin typeface="Bierstadt" panose="020B0004020202020204" pitchFamily="34" charset="0"/>
                <a:cs typeface="Arial"/>
                <a:sym typeface="Arial"/>
              </a:rPr>
              <a:t>Sample classifier</a:t>
            </a:r>
            <a:endParaRPr kumimoji="0" lang="en-CA" sz="1400" b="0" i="0" u="none" strike="noStrike" kern="0" cap="none" spc="0" normalizeH="0" baseline="0" noProof="0" dirty="0">
              <a:ln>
                <a:noFill/>
              </a:ln>
              <a:solidFill>
                <a:schemeClr val="accent2"/>
              </a:solidFill>
              <a:effectLst/>
              <a:uLnTx/>
              <a:uFillTx/>
              <a:latin typeface="Bierstadt" panose="020B0004020202020204" pitchFamily="34" charset="0"/>
              <a:cs typeface="Arial"/>
              <a:sym typeface="Arial"/>
            </a:endParaRPr>
          </a:p>
        </p:txBody>
      </p:sp>
    </p:spTree>
    <p:extLst>
      <p:ext uri="{BB962C8B-B14F-4D97-AF65-F5344CB8AC3E}">
        <p14:creationId xmlns:p14="http://schemas.microsoft.com/office/powerpoint/2010/main" val="1906302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200" b="0" i="0" u="none" strike="noStrike" kern="0" cap="none" spc="0" normalizeH="0" baseline="0" noProof="0" dirty="0">
              <a:ln>
                <a:noFill/>
              </a:ln>
              <a:solidFill>
                <a:srgbClr val="888888"/>
              </a:solidFill>
              <a:effectLst/>
              <a:uLnTx/>
              <a:uFillTx/>
              <a:cs typeface="Calibri"/>
              <a:sym typeface="Calibri"/>
            </a:endParaRPr>
          </a:p>
        </p:txBody>
      </p:sp>
      <p:cxnSp>
        <p:nvCxnSpPr>
          <p:cNvPr id="558" name="Google Shape;558;p14"/>
          <p:cNvCxnSpPr>
            <a:cxnSpLocks/>
          </p:cNvCxnSpPr>
          <p:nvPr/>
        </p:nvCxnSpPr>
        <p:spPr>
          <a:xfrm flipV="1">
            <a:off x="1086928" y="495388"/>
            <a:ext cx="7392838" cy="4568318"/>
          </a:xfrm>
          <a:prstGeom prst="straightConnector1">
            <a:avLst/>
          </a:prstGeom>
          <a:noFill/>
          <a:ln w="66675" cap="flat" cmpd="sng">
            <a:solidFill>
              <a:schemeClr val="accent2"/>
            </a:solidFill>
            <a:prstDash val="solid"/>
            <a:round/>
            <a:headEnd type="none" w="sm" len="sm"/>
            <a:tailEnd type="none" w="sm" len="sm"/>
          </a:ln>
        </p:spPr>
      </p:cxnSp>
      <p:graphicFrame>
        <p:nvGraphicFramePr>
          <p:cNvPr id="11" name="Table 11">
            <a:extLst>
              <a:ext uri="{FF2B5EF4-FFF2-40B4-BE49-F238E27FC236}">
                <a16:creationId xmlns:a16="http://schemas.microsoft.com/office/drawing/2014/main" id="{BC65839F-4A2B-DF92-A2EA-6D17B3243DF9}"/>
              </a:ext>
            </a:extLst>
          </p:cNvPr>
          <p:cNvGraphicFramePr>
            <a:graphicFrameLocks noGrp="1"/>
          </p:cNvGraphicFramePr>
          <p:nvPr/>
        </p:nvGraphicFramePr>
        <p:xfrm>
          <a:off x="7438875" y="1897442"/>
          <a:ext cx="4252821" cy="2348147"/>
        </p:xfrm>
        <a:graphic>
          <a:graphicData uri="http://schemas.openxmlformats.org/drawingml/2006/table">
            <a:tbl>
              <a:tblPr firstRow="1" bandRow="1">
                <a:tableStyleId>{5C22544A-7EE6-4342-B048-85BDC9FD1C3A}</a:tableStyleId>
              </a:tblPr>
              <a:tblGrid>
                <a:gridCol w="2987589">
                  <a:extLst>
                    <a:ext uri="{9D8B030D-6E8A-4147-A177-3AD203B41FA5}">
                      <a16:colId xmlns:a16="http://schemas.microsoft.com/office/drawing/2014/main" val="1849707163"/>
                    </a:ext>
                  </a:extLst>
                </a:gridCol>
                <a:gridCol w="1265232">
                  <a:extLst>
                    <a:ext uri="{9D8B030D-6E8A-4147-A177-3AD203B41FA5}">
                      <a16:colId xmlns:a16="http://schemas.microsoft.com/office/drawing/2014/main" val="2280808919"/>
                    </a:ext>
                  </a:extLst>
                </a:gridCol>
              </a:tblGrid>
              <a:tr h="877932">
                <a:tc>
                  <a:txBody>
                    <a:bodyPr/>
                    <a:lstStyle/>
                    <a:p>
                      <a:endParaRPr lang="en-CA" sz="1600" dirty="0">
                        <a:latin typeface="Bierstadt" panose="020B0004020202020204" pitchFamily="34" charset="0"/>
                      </a:endParaRPr>
                    </a:p>
                  </a:txBody>
                  <a:tcPr/>
                </a:tc>
                <a:tc>
                  <a:txBody>
                    <a:bodyPr/>
                    <a:lstStyle/>
                    <a:p>
                      <a:r>
                        <a:rPr lang="en-US" sz="1600" dirty="0">
                          <a:latin typeface="Bierstadt" panose="020B0004020202020204" pitchFamily="34" charset="0"/>
                        </a:rPr>
                        <a:t>Correctly classified</a:t>
                      </a:r>
                      <a:endParaRPr lang="en-CA" sz="1600" dirty="0"/>
                    </a:p>
                  </a:txBody>
                  <a:tcPr/>
                </a:tc>
                <a:extLst>
                  <a:ext uri="{0D108BD9-81ED-4DB2-BD59-A6C34878D82A}">
                    <a16:rowId xmlns:a16="http://schemas.microsoft.com/office/drawing/2014/main" val="767066390"/>
                  </a:ext>
                </a:extLst>
              </a:tr>
              <a:tr h="557546">
                <a:tc>
                  <a:txBody>
                    <a:bodyPr/>
                    <a:lstStyle/>
                    <a:p>
                      <a:r>
                        <a:rPr lang="en-US" sz="2000" dirty="0">
                          <a:latin typeface="Bierstadt" panose="020B0004020202020204" pitchFamily="34" charset="0"/>
                        </a:rPr>
                        <a:t>Circles (cancerous)</a:t>
                      </a:r>
                      <a:endParaRPr lang="en-CA" sz="2000" dirty="0"/>
                    </a:p>
                  </a:txBody>
                  <a:tcPr/>
                </a:tc>
                <a:tc>
                  <a:txBody>
                    <a:bodyPr/>
                    <a:lstStyle/>
                    <a:p>
                      <a:pPr algn="ctr"/>
                      <a:r>
                        <a:rPr lang="en-US" sz="2000" dirty="0">
                          <a:latin typeface="Bierstadt" panose="020B0004020202020204" pitchFamily="34" charset="0"/>
                        </a:rPr>
                        <a:t>7/10</a:t>
                      </a:r>
                      <a:endParaRPr lang="en-CA" sz="2000" dirty="0"/>
                    </a:p>
                  </a:txBody>
                  <a:tcPr/>
                </a:tc>
                <a:extLst>
                  <a:ext uri="{0D108BD9-81ED-4DB2-BD59-A6C34878D82A}">
                    <a16:rowId xmlns:a16="http://schemas.microsoft.com/office/drawing/2014/main" val="3501011568"/>
                  </a:ext>
                </a:extLst>
              </a:tr>
              <a:tr h="516429">
                <a:tc>
                  <a:txBody>
                    <a:bodyPr/>
                    <a:lstStyle/>
                    <a:p>
                      <a:r>
                        <a:rPr lang="en-US" sz="2000" dirty="0">
                          <a:latin typeface="Bierstadt" panose="020B0004020202020204" pitchFamily="34" charset="0"/>
                        </a:rPr>
                        <a:t>Squares (not cancerous)</a:t>
                      </a:r>
                      <a:endParaRPr lang="en-CA" sz="2000" dirty="0"/>
                    </a:p>
                  </a:txBody>
                  <a:tcPr/>
                </a:tc>
                <a:tc>
                  <a:txBody>
                    <a:bodyPr/>
                    <a:lstStyle/>
                    <a:p>
                      <a:pPr algn="ctr"/>
                      <a:r>
                        <a:rPr lang="en-US" sz="2000" dirty="0">
                          <a:latin typeface="Bierstadt" panose="020B0004020202020204" pitchFamily="34" charset="0"/>
                        </a:rPr>
                        <a:t>7/10</a:t>
                      </a:r>
                      <a:endParaRPr lang="en-CA" sz="2000" dirty="0"/>
                    </a:p>
                  </a:txBody>
                  <a:tcPr/>
                </a:tc>
                <a:extLst>
                  <a:ext uri="{0D108BD9-81ED-4DB2-BD59-A6C34878D82A}">
                    <a16:rowId xmlns:a16="http://schemas.microsoft.com/office/drawing/2014/main" val="181582668"/>
                  </a:ext>
                </a:extLst>
              </a:tr>
              <a:tr h="258215">
                <a:tc>
                  <a:txBody>
                    <a:bodyPr/>
                    <a:lstStyle/>
                    <a:p>
                      <a:r>
                        <a:rPr lang="en-US" sz="2000" dirty="0">
                          <a:latin typeface="Bierstadt" panose="020B0004020202020204" pitchFamily="34" charset="0"/>
                        </a:rPr>
                        <a:t>Total</a:t>
                      </a:r>
                      <a:endParaRPr lang="en-CA" sz="2000" dirty="0"/>
                    </a:p>
                  </a:txBody>
                  <a:tcPr/>
                </a:tc>
                <a:tc>
                  <a:txBody>
                    <a:bodyPr/>
                    <a:lstStyle/>
                    <a:p>
                      <a:pPr algn="ctr"/>
                      <a:r>
                        <a:rPr lang="en-US" sz="2000" dirty="0">
                          <a:latin typeface="Bierstadt" panose="020B0004020202020204" pitchFamily="34" charset="0"/>
                        </a:rPr>
                        <a:t>14/20</a:t>
                      </a:r>
                      <a:endParaRPr lang="en-CA" sz="2000" dirty="0"/>
                    </a:p>
                  </a:txBody>
                  <a:tcPr/>
                </a:tc>
                <a:extLst>
                  <a:ext uri="{0D108BD9-81ED-4DB2-BD59-A6C34878D82A}">
                    <a16:rowId xmlns:a16="http://schemas.microsoft.com/office/drawing/2014/main" val="893364560"/>
                  </a:ext>
                </a:extLst>
              </a:tr>
            </a:tbl>
          </a:graphicData>
        </a:graphic>
      </p:graphicFrame>
      <p:sp>
        <p:nvSpPr>
          <p:cNvPr id="59" name="Google Shape;581;p14">
            <a:extLst>
              <a:ext uri="{FF2B5EF4-FFF2-40B4-BE49-F238E27FC236}">
                <a16:creationId xmlns:a16="http://schemas.microsoft.com/office/drawing/2014/main" id="{874E5E18-0CE6-4945-5354-1CDF5AE6E25B}"/>
              </a:ext>
            </a:extLst>
          </p:cNvPr>
          <p:cNvSpPr/>
          <p:nvPr/>
        </p:nvSpPr>
        <p:spPr>
          <a:xfrm>
            <a:off x="3344925" y="1857674"/>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0" name="Google Shape;569;p14">
            <a:extLst>
              <a:ext uri="{FF2B5EF4-FFF2-40B4-BE49-F238E27FC236}">
                <a16:creationId xmlns:a16="http://schemas.microsoft.com/office/drawing/2014/main" id="{CB878D7C-ED5E-394E-13DE-F4BC19623BFE}"/>
              </a:ext>
            </a:extLst>
          </p:cNvPr>
          <p:cNvSpPr/>
          <p:nvPr/>
        </p:nvSpPr>
        <p:spPr>
          <a:xfrm>
            <a:off x="3108831" y="271440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 name="Google Shape;581;p14">
            <a:extLst>
              <a:ext uri="{FF2B5EF4-FFF2-40B4-BE49-F238E27FC236}">
                <a16:creationId xmlns:a16="http://schemas.microsoft.com/office/drawing/2014/main" id="{A0BD680F-A695-F22C-E424-BA65C433E0AE}"/>
              </a:ext>
            </a:extLst>
          </p:cNvPr>
          <p:cNvSpPr/>
          <p:nvPr/>
        </p:nvSpPr>
        <p:spPr>
          <a:xfrm>
            <a:off x="2505287"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8" name="Google Shape;581;p14">
            <a:extLst>
              <a:ext uri="{FF2B5EF4-FFF2-40B4-BE49-F238E27FC236}">
                <a16:creationId xmlns:a16="http://schemas.microsoft.com/office/drawing/2014/main" id="{11603A5C-13FC-FB7A-F2A6-DC312A31C152}"/>
              </a:ext>
            </a:extLst>
          </p:cNvPr>
          <p:cNvSpPr/>
          <p:nvPr/>
        </p:nvSpPr>
        <p:spPr>
          <a:xfrm>
            <a:off x="3639978" y="357145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9" name="Google Shape;581;p14">
            <a:extLst>
              <a:ext uri="{FF2B5EF4-FFF2-40B4-BE49-F238E27FC236}">
                <a16:creationId xmlns:a16="http://schemas.microsoft.com/office/drawing/2014/main" id="{D5EF6659-91B1-2730-037F-638D9C0C2D2E}"/>
              </a:ext>
            </a:extLst>
          </p:cNvPr>
          <p:cNvSpPr/>
          <p:nvPr/>
        </p:nvSpPr>
        <p:spPr>
          <a:xfrm>
            <a:off x="4657625" y="289336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0" name="Google Shape;581;p14">
            <a:extLst>
              <a:ext uri="{FF2B5EF4-FFF2-40B4-BE49-F238E27FC236}">
                <a16:creationId xmlns:a16="http://schemas.microsoft.com/office/drawing/2014/main" id="{BDA46687-67C1-07A5-2471-52E01D6043DD}"/>
              </a:ext>
            </a:extLst>
          </p:cNvPr>
          <p:cNvSpPr/>
          <p:nvPr/>
        </p:nvSpPr>
        <p:spPr>
          <a:xfrm>
            <a:off x="5455521" y="238963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3" name="Google Shape;581;p14">
            <a:extLst>
              <a:ext uri="{FF2B5EF4-FFF2-40B4-BE49-F238E27FC236}">
                <a16:creationId xmlns:a16="http://schemas.microsoft.com/office/drawing/2014/main" id="{B7437564-1609-EFE3-C49D-F1A427C6EB68}"/>
              </a:ext>
            </a:extLst>
          </p:cNvPr>
          <p:cNvSpPr/>
          <p:nvPr/>
        </p:nvSpPr>
        <p:spPr>
          <a:xfrm>
            <a:off x="2730300" y="345178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4" name="Google Shape;569;p14">
            <a:extLst>
              <a:ext uri="{FF2B5EF4-FFF2-40B4-BE49-F238E27FC236}">
                <a16:creationId xmlns:a16="http://schemas.microsoft.com/office/drawing/2014/main" id="{937B9009-469F-16CE-EC10-DC034982AD1E}"/>
              </a:ext>
            </a:extLst>
          </p:cNvPr>
          <p:cNvSpPr/>
          <p:nvPr/>
        </p:nvSpPr>
        <p:spPr>
          <a:xfrm>
            <a:off x="4020975" y="2509388"/>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27" name="Google Shape;569;p14">
            <a:extLst>
              <a:ext uri="{FF2B5EF4-FFF2-40B4-BE49-F238E27FC236}">
                <a16:creationId xmlns:a16="http://schemas.microsoft.com/office/drawing/2014/main" id="{B2870411-1EBB-0206-093A-CADC0514581D}"/>
              </a:ext>
            </a:extLst>
          </p:cNvPr>
          <p:cNvSpPr/>
          <p:nvPr/>
        </p:nvSpPr>
        <p:spPr>
          <a:xfrm>
            <a:off x="5596670" y="316729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4" name="Google Shape;569;p14">
            <a:extLst>
              <a:ext uri="{FF2B5EF4-FFF2-40B4-BE49-F238E27FC236}">
                <a16:creationId xmlns:a16="http://schemas.microsoft.com/office/drawing/2014/main" id="{A53E2DCD-2783-2926-0BA0-AAA5371D86E4}"/>
              </a:ext>
            </a:extLst>
          </p:cNvPr>
          <p:cNvSpPr/>
          <p:nvPr/>
        </p:nvSpPr>
        <p:spPr>
          <a:xfrm>
            <a:off x="5003767" y="1835142"/>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23" name="Google Shape;569;p14">
            <a:extLst>
              <a:ext uri="{FF2B5EF4-FFF2-40B4-BE49-F238E27FC236}">
                <a16:creationId xmlns:a16="http://schemas.microsoft.com/office/drawing/2014/main" id="{379C3FD4-3127-49F0-F783-9DBC1461E051}"/>
              </a:ext>
            </a:extLst>
          </p:cNvPr>
          <p:cNvSpPr/>
          <p:nvPr/>
        </p:nvSpPr>
        <p:spPr>
          <a:xfrm>
            <a:off x="2981622" y="455767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3" name="Google Shape;569;p14">
            <a:extLst>
              <a:ext uri="{FF2B5EF4-FFF2-40B4-BE49-F238E27FC236}">
                <a16:creationId xmlns:a16="http://schemas.microsoft.com/office/drawing/2014/main" id="{957B5581-E7ED-C9D4-8FFB-8F8311533824}"/>
              </a:ext>
            </a:extLst>
          </p:cNvPr>
          <p:cNvSpPr/>
          <p:nvPr/>
        </p:nvSpPr>
        <p:spPr>
          <a:xfrm>
            <a:off x="2469451" y="2425085"/>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5" name="Google Shape;581;p14">
            <a:extLst>
              <a:ext uri="{FF2B5EF4-FFF2-40B4-BE49-F238E27FC236}">
                <a16:creationId xmlns:a16="http://schemas.microsoft.com/office/drawing/2014/main" id="{35F85033-6B11-DB38-6A65-5C7E5C53EA9F}"/>
              </a:ext>
            </a:extLst>
          </p:cNvPr>
          <p:cNvSpPr/>
          <p:nvPr/>
        </p:nvSpPr>
        <p:spPr>
          <a:xfrm>
            <a:off x="1721768" y="5198662"/>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539" name="Straight Connector 538">
            <a:extLst>
              <a:ext uri="{FF2B5EF4-FFF2-40B4-BE49-F238E27FC236}">
                <a16:creationId xmlns:a16="http://schemas.microsoft.com/office/drawing/2014/main" id="{41D4EAF4-F900-C398-AE41-73AD1E510A1B}"/>
              </a:ext>
            </a:extLst>
          </p:cNvPr>
          <p:cNvCxnSpPr>
            <a:cxnSpLocks/>
          </p:cNvCxnSpPr>
          <p:nvPr/>
        </p:nvCxnSpPr>
        <p:spPr>
          <a:xfrm>
            <a:off x="1218282" y="913165"/>
            <a:ext cx="0" cy="4986605"/>
          </a:xfrm>
          <a:prstGeom prst="line">
            <a:avLst/>
          </a:prstGeom>
        </p:spPr>
        <p:style>
          <a:lnRef idx="2">
            <a:schemeClr val="dk1"/>
          </a:lnRef>
          <a:fillRef idx="0">
            <a:schemeClr val="dk1"/>
          </a:fillRef>
          <a:effectRef idx="1">
            <a:schemeClr val="dk1"/>
          </a:effectRef>
          <a:fontRef idx="minor">
            <a:schemeClr val="tx1"/>
          </a:fontRef>
        </p:style>
      </p:cxnSp>
      <p:cxnSp>
        <p:nvCxnSpPr>
          <p:cNvPr id="542" name="Straight Connector 541">
            <a:extLst>
              <a:ext uri="{FF2B5EF4-FFF2-40B4-BE49-F238E27FC236}">
                <a16:creationId xmlns:a16="http://schemas.microsoft.com/office/drawing/2014/main" id="{75947AED-C88C-F67C-EE25-E25B170DB796}"/>
              </a:ext>
            </a:extLst>
          </p:cNvPr>
          <p:cNvCxnSpPr>
            <a:cxnSpLocks/>
          </p:cNvCxnSpPr>
          <p:nvPr/>
        </p:nvCxnSpPr>
        <p:spPr>
          <a:xfrm flipH="1">
            <a:off x="1218282" y="5817079"/>
            <a:ext cx="5789243" cy="82691"/>
          </a:xfrm>
          <a:prstGeom prst="line">
            <a:avLst/>
          </a:prstGeom>
        </p:spPr>
        <p:style>
          <a:lnRef idx="2">
            <a:schemeClr val="dk1"/>
          </a:lnRef>
          <a:fillRef idx="0">
            <a:schemeClr val="dk1"/>
          </a:fillRef>
          <a:effectRef idx="1">
            <a:schemeClr val="dk1"/>
          </a:effectRef>
          <a:fontRef idx="minor">
            <a:schemeClr val="tx1"/>
          </a:fontRef>
        </p:style>
      </p:cxnSp>
      <p:sp>
        <p:nvSpPr>
          <p:cNvPr id="545" name="Google Shape;581;p14">
            <a:extLst>
              <a:ext uri="{FF2B5EF4-FFF2-40B4-BE49-F238E27FC236}">
                <a16:creationId xmlns:a16="http://schemas.microsoft.com/office/drawing/2014/main" id="{EBB7B4F8-82AE-6290-4952-C3531CC71410}"/>
              </a:ext>
            </a:extLst>
          </p:cNvPr>
          <p:cNvSpPr/>
          <p:nvPr/>
        </p:nvSpPr>
        <p:spPr>
          <a:xfrm>
            <a:off x="4006205"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6" name="Google Shape;581;p14">
            <a:extLst>
              <a:ext uri="{FF2B5EF4-FFF2-40B4-BE49-F238E27FC236}">
                <a16:creationId xmlns:a16="http://schemas.microsoft.com/office/drawing/2014/main" id="{0CFC369F-EA59-C70F-E18E-8A8200F7FE0B}"/>
              </a:ext>
            </a:extLst>
          </p:cNvPr>
          <p:cNvSpPr/>
          <p:nvPr/>
        </p:nvSpPr>
        <p:spPr>
          <a:xfrm>
            <a:off x="4825443" y="96359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9" name="Google Shape;569;p14">
            <a:extLst>
              <a:ext uri="{FF2B5EF4-FFF2-40B4-BE49-F238E27FC236}">
                <a16:creationId xmlns:a16="http://schemas.microsoft.com/office/drawing/2014/main" id="{185899E9-E1E2-9EA6-0C1F-62D6047CF018}"/>
              </a:ext>
            </a:extLst>
          </p:cNvPr>
          <p:cNvSpPr/>
          <p:nvPr/>
        </p:nvSpPr>
        <p:spPr>
          <a:xfrm>
            <a:off x="1875773" y="3564367"/>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1" name="Google Shape;569;p14">
            <a:extLst>
              <a:ext uri="{FF2B5EF4-FFF2-40B4-BE49-F238E27FC236}">
                <a16:creationId xmlns:a16="http://schemas.microsoft.com/office/drawing/2014/main" id="{369D6A67-9ED4-71A5-B6A1-D19C0B9DAA95}"/>
              </a:ext>
            </a:extLst>
          </p:cNvPr>
          <p:cNvSpPr/>
          <p:nvPr/>
        </p:nvSpPr>
        <p:spPr>
          <a:xfrm>
            <a:off x="4284511" y="3322359"/>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4" name="Google Shape;569;p14">
            <a:extLst>
              <a:ext uri="{FF2B5EF4-FFF2-40B4-BE49-F238E27FC236}">
                <a16:creationId xmlns:a16="http://schemas.microsoft.com/office/drawing/2014/main" id="{09A92772-F916-0F32-E6DE-4A34E6C9375C}"/>
              </a:ext>
            </a:extLst>
          </p:cNvPr>
          <p:cNvSpPr/>
          <p:nvPr/>
        </p:nvSpPr>
        <p:spPr>
          <a:xfrm>
            <a:off x="6381737" y="138951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5" name="Google Shape;569;p14">
            <a:extLst>
              <a:ext uri="{FF2B5EF4-FFF2-40B4-BE49-F238E27FC236}">
                <a16:creationId xmlns:a16="http://schemas.microsoft.com/office/drawing/2014/main" id="{2A8DEF00-AE4C-8A73-1B46-9EC02419CB9B}"/>
              </a:ext>
            </a:extLst>
          </p:cNvPr>
          <p:cNvSpPr/>
          <p:nvPr/>
        </p:nvSpPr>
        <p:spPr>
          <a:xfrm>
            <a:off x="3802224" y="1142440"/>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6" name="Google Shape;581;p14">
            <a:extLst>
              <a:ext uri="{FF2B5EF4-FFF2-40B4-BE49-F238E27FC236}">
                <a16:creationId xmlns:a16="http://schemas.microsoft.com/office/drawing/2014/main" id="{A1649CCF-3BE6-412B-CC22-8378912E38DE}"/>
              </a:ext>
            </a:extLst>
          </p:cNvPr>
          <p:cNvSpPr/>
          <p:nvPr/>
        </p:nvSpPr>
        <p:spPr>
          <a:xfrm>
            <a:off x="5798072" y="456963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16" name="TextBox 15">
            <a:extLst>
              <a:ext uri="{FF2B5EF4-FFF2-40B4-BE49-F238E27FC236}">
                <a16:creationId xmlns:a16="http://schemas.microsoft.com/office/drawing/2014/main" id="{13F9B3E9-665E-5404-AEE3-ED48E5AF56BA}"/>
              </a:ext>
            </a:extLst>
          </p:cNvPr>
          <p:cNvSpPr txBox="1"/>
          <p:nvPr/>
        </p:nvSpPr>
        <p:spPr>
          <a:xfrm>
            <a:off x="4131184" y="5063706"/>
            <a:ext cx="27649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Square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(not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17" name="TextBox 16">
            <a:extLst>
              <a:ext uri="{FF2B5EF4-FFF2-40B4-BE49-F238E27FC236}">
                <a16:creationId xmlns:a16="http://schemas.microsoft.com/office/drawing/2014/main" id="{6B0F8D7A-A1B2-697A-44EF-3C96424BD3BA}"/>
              </a:ext>
            </a:extLst>
          </p:cNvPr>
          <p:cNvSpPr txBox="1"/>
          <p:nvPr/>
        </p:nvSpPr>
        <p:spPr>
          <a:xfrm>
            <a:off x="1311153" y="1031745"/>
            <a:ext cx="22607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Circle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12" name="TextBox 11">
            <a:extLst>
              <a:ext uri="{FF2B5EF4-FFF2-40B4-BE49-F238E27FC236}">
                <a16:creationId xmlns:a16="http://schemas.microsoft.com/office/drawing/2014/main" id="{8E20AEFD-3B09-2AF1-9D55-A56FA1DF8576}"/>
              </a:ext>
            </a:extLst>
          </p:cNvPr>
          <p:cNvSpPr txBox="1"/>
          <p:nvPr/>
        </p:nvSpPr>
        <p:spPr>
          <a:xfrm>
            <a:off x="8794688" y="363431"/>
            <a:ext cx="2977316" cy="95410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Mole Classifier: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Circles – cancerous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Squares – not cancerous</a:t>
            </a:r>
          </a:p>
        </p:txBody>
      </p:sp>
      <p:sp>
        <p:nvSpPr>
          <p:cNvPr id="2" name="Rectangle 1">
            <a:extLst>
              <a:ext uri="{FF2B5EF4-FFF2-40B4-BE49-F238E27FC236}">
                <a16:creationId xmlns:a16="http://schemas.microsoft.com/office/drawing/2014/main" id="{E1DE6F16-826F-610D-D772-334FB2AF1094}"/>
              </a:ext>
            </a:extLst>
          </p:cNvPr>
          <p:cNvSpPr/>
          <p:nvPr/>
        </p:nvSpPr>
        <p:spPr>
          <a:xfrm>
            <a:off x="7252079" y="2684422"/>
            <a:ext cx="4452694" cy="53831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dirty="0">
              <a:ln>
                <a:noFill/>
              </a:ln>
              <a:solidFill>
                <a:srgbClr val="FFFFFF"/>
              </a:solidFill>
              <a:effectLst/>
              <a:uLnTx/>
              <a:uFillTx/>
              <a:latin typeface="Bierstadt" panose="020B0004020202020204" pitchFamily="34" charset="0"/>
              <a:ea typeface="+mn-ea"/>
              <a:cs typeface="+mn-cs"/>
              <a:sym typeface="Arial"/>
            </a:endParaRPr>
          </a:p>
        </p:txBody>
      </p:sp>
      <p:sp>
        <p:nvSpPr>
          <p:cNvPr id="6" name="TextBox 5">
            <a:extLst>
              <a:ext uri="{FF2B5EF4-FFF2-40B4-BE49-F238E27FC236}">
                <a16:creationId xmlns:a16="http://schemas.microsoft.com/office/drawing/2014/main" id="{29B97A51-D192-B2E4-DA6B-71178C9B00C2}"/>
              </a:ext>
            </a:extLst>
          </p:cNvPr>
          <p:cNvSpPr txBox="1"/>
          <p:nvPr/>
        </p:nvSpPr>
        <p:spPr>
          <a:xfrm>
            <a:off x="8017164" y="4569637"/>
            <a:ext cx="27649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dirty="0">
                <a:ln>
                  <a:noFill/>
                </a:ln>
                <a:solidFill>
                  <a:srgbClr val="FF0000"/>
                </a:solidFill>
                <a:effectLst/>
                <a:uLnTx/>
                <a:uFillTx/>
                <a:latin typeface="Bierstadt" panose="020B0004020202020204" pitchFamily="34" charset="0"/>
                <a:cs typeface="Arial"/>
                <a:sym typeface="Arial"/>
              </a:rPr>
              <a:t>Misclassifying a circle = false negative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800" b="0" i="0" u="none" strike="noStrike" kern="0" cap="none" spc="0" normalizeH="0" baseline="0" noProof="0" dirty="0">
              <a:ln>
                <a:noFill/>
              </a:ln>
              <a:solidFill>
                <a:srgbClr val="FF0000"/>
              </a:solidFill>
              <a:effectLst/>
              <a:uLnTx/>
              <a:uFillTx/>
              <a:latin typeface="Bierstadt" panose="020B00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dirty="0">
                <a:ln>
                  <a:noFill/>
                </a:ln>
                <a:solidFill>
                  <a:srgbClr val="FF0000"/>
                </a:solidFill>
                <a:effectLst/>
                <a:uLnTx/>
                <a:uFillTx/>
                <a:latin typeface="Bierstadt" panose="020B0004020202020204" pitchFamily="34" charset="0"/>
                <a:cs typeface="Arial"/>
                <a:sym typeface="Arial"/>
              </a:rPr>
              <a:t>Misclassifying a square =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dirty="0">
                <a:ln>
                  <a:noFill/>
                </a:ln>
                <a:solidFill>
                  <a:srgbClr val="FF0000"/>
                </a:solidFill>
                <a:effectLst/>
                <a:uLnTx/>
                <a:uFillTx/>
                <a:latin typeface="Bierstadt" panose="020B0004020202020204" pitchFamily="34" charset="0"/>
                <a:cs typeface="Arial"/>
                <a:sym typeface="Arial"/>
              </a:rPr>
              <a:t>false positive</a:t>
            </a:r>
          </a:p>
        </p:txBody>
      </p:sp>
      <p:sp>
        <p:nvSpPr>
          <p:cNvPr id="3" name="TextBox 2">
            <a:extLst>
              <a:ext uri="{FF2B5EF4-FFF2-40B4-BE49-F238E27FC236}">
                <a16:creationId xmlns:a16="http://schemas.microsoft.com/office/drawing/2014/main" id="{8D702F22-EBDB-D089-0BD2-4596F920FC29}"/>
              </a:ext>
            </a:extLst>
          </p:cNvPr>
          <p:cNvSpPr txBox="1"/>
          <p:nvPr/>
        </p:nvSpPr>
        <p:spPr>
          <a:xfrm>
            <a:off x="6015973" y="1970036"/>
            <a:ext cx="154005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dirty="0">
                <a:ln>
                  <a:noFill/>
                </a:ln>
                <a:solidFill>
                  <a:srgbClr val="FF0000"/>
                </a:solidFill>
                <a:effectLst/>
                <a:uLnTx/>
                <a:uFillTx/>
                <a:latin typeface="Bierstadt" panose="020B0004020202020204" pitchFamily="34" charset="0"/>
                <a:cs typeface="Arial"/>
                <a:sym typeface="Arial"/>
              </a:rPr>
              <a:t>These mistakes are worse!</a:t>
            </a:r>
          </a:p>
        </p:txBody>
      </p:sp>
      <p:sp>
        <p:nvSpPr>
          <p:cNvPr id="4" name="TextBox 3">
            <a:extLst>
              <a:ext uri="{FF2B5EF4-FFF2-40B4-BE49-F238E27FC236}">
                <a16:creationId xmlns:a16="http://schemas.microsoft.com/office/drawing/2014/main" id="{9542DAB7-18B9-3722-CEBD-D5DD0541DD96}"/>
              </a:ext>
            </a:extLst>
          </p:cNvPr>
          <p:cNvSpPr txBox="1"/>
          <p:nvPr/>
        </p:nvSpPr>
        <p:spPr>
          <a:xfrm>
            <a:off x="6381737" y="309786"/>
            <a:ext cx="22607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solidFill>
                <a:effectLst/>
                <a:uLnTx/>
                <a:uFillTx/>
                <a:latin typeface="Bierstadt" panose="020B0004020202020204" pitchFamily="34" charset="0"/>
                <a:cs typeface="Arial"/>
                <a:sym typeface="Arial"/>
              </a:rPr>
              <a:t>Sample classifier</a:t>
            </a:r>
            <a:endParaRPr kumimoji="0" lang="en-CA" sz="1400" b="0" i="0" u="none" strike="noStrike" kern="0" cap="none" spc="0" normalizeH="0" baseline="0" noProof="0" dirty="0">
              <a:ln>
                <a:noFill/>
              </a:ln>
              <a:solidFill>
                <a:schemeClr val="accent2"/>
              </a:solidFill>
              <a:effectLst/>
              <a:uLnTx/>
              <a:uFillTx/>
              <a:latin typeface="Bierstadt" panose="020B0004020202020204" pitchFamily="34" charset="0"/>
              <a:cs typeface="Arial"/>
              <a:sym typeface="Arial"/>
            </a:endParaRPr>
          </a:p>
        </p:txBody>
      </p:sp>
    </p:spTree>
    <p:extLst>
      <p:ext uri="{BB962C8B-B14F-4D97-AF65-F5344CB8AC3E}">
        <p14:creationId xmlns:p14="http://schemas.microsoft.com/office/powerpoint/2010/main" val="2434114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37</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2" name="Google Shape;592;p11">
            <a:extLst>
              <a:ext uri="{FF2B5EF4-FFF2-40B4-BE49-F238E27FC236}">
                <a16:creationId xmlns:a16="http://schemas.microsoft.com/office/drawing/2014/main" id="{04F0BAF7-1C1A-FE95-7684-258ECE6C2AC8}"/>
              </a:ext>
            </a:extLst>
          </p:cNvPr>
          <p:cNvSpPr txBox="1"/>
          <p:nvPr/>
        </p:nvSpPr>
        <p:spPr>
          <a:xfrm>
            <a:off x="715730" y="131528"/>
            <a:ext cx="5532405" cy="751586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lang="en-US" sz="3200" kern="0" dirty="0">
                <a:solidFill>
                  <a:srgbClr val="000000"/>
                </a:solidFill>
                <a:latin typeface="Bierstadt" panose="020B0004020202020204" pitchFamily="34" charset="0"/>
                <a:ea typeface="Calibri"/>
                <a:cs typeface="Proxima Nova" panose="020B0604020202020204" charset="0"/>
                <a:sym typeface="Calibri"/>
              </a:rPr>
              <a:t>A</a:t>
            </a: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 utilitarian would say it is more important to minimize </a:t>
            </a:r>
            <a:r>
              <a:rPr kumimoji="0" lang="en-US" sz="3200" b="0" i="0" u="none" strike="noStrike" kern="0" cap="none" spc="0" normalizeH="0" baseline="0" noProof="0" dirty="0">
                <a:ln>
                  <a:noFill/>
                </a:ln>
                <a:solidFill>
                  <a:srgbClr val="FF0000"/>
                </a:solidFill>
                <a:effectLst/>
                <a:uLnTx/>
                <a:uFillTx/>
                <a:latin typeface="Bierstadt" panose="020B0004020202020204" pitchFamily="34" charset="0"/>
                <a:ea typeface="Calibri"/>
                <a:cs typeface="Proxima Nova" panose="020B0604020202020204" charset="0"/>
                <a:sym typeface="Calibri"/>
              </a:rPr>
              <a:t>false negatives</a:t>
            </a:r>
            <a:r>
              <a:rPr lang="en-US" sz="3200" kern="0" dirty="0">
                <a:solidFill>
                  <a:srgbClr val="000000"/>
                </a:solidFill>
                <a:latin typeface="Bierstadt" panose="020B0004020202020204" pitchFamily="34" charset="0"/>
                <a:ea typeface="Calibri"/>
                <a:cs typeface="Proxima Nova" panose="020B0604020202020204" charset="0"/>
                <a:sym typeface="Calibri"/>
              </a:rPr>
              <a:t> than </a:t>
            </a:r>
            <a:r>
              <a:rPr lang="en-US" sz="3200" kern="0" dirty="0">
                <a:solidFill>
                  <a:srgbClr val="FF0000"/>
                </a:solidFill>
                <a:latin typeface="Bierstadt" panose="020B0004020202020204" pitchFamily="34" charset="0"/>
                <a:ea typeface="Calibri"/>
                <a:cs typeface="Proxima Nova" panose="020B0604020202020204" charset="0"/>
                <a:sym typeface="Calibri"/>
              </a:rPr>
              <a:t>false positives</a:t>
            </a:r>
            <a:endParaRPr kumimoji="0" lang="en-US" sz="3200" b="0" i="0" u="none" strike="noStrike" kern="0" cap="none" spc="0" normalizeH="0" baseline="0" noProof="0" dirty="0">
              <a:ln>
                <a:noFill/>
              </a:ln>
              <a:solidFill>
                <a:srgbClr val="FF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Why?</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more untreated cancerous moles -&gt; </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more people developing</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cancer -&gt; </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less happiness and more pain </a:t>
            </a: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pic>
        <p:nvPicPr>
          <p:cNvPr id="1026" name="Picture 2" descr="John Stuart Mill - Wikipedia">
            <a:extLst>
              <a:ext uri="{FF2B5EF4-FFF2-40B4-BE49-F238E27FC236}">
                <a16:creationId xmlns:a16="http://schemas.microsoft.com/office/drawing/2014/main" id="{CE6574D4-CA49-3940-2B54-37B0DF0DE3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71862" y="-7957"/>
            <a:ext cx="5420138" cy="680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702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38</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502" name="Google Shape;502;p10"/>
          <p:cNvSpPr txBox="1">
            <a:spLocks noGrp="1"/>
          </p:cNvSpPr>
          <p:nvPr>
            <p:ph type="body" idx="1"/>
          </p:nvPr>
        </p:nvSpPr>
        <p:spPr>
          <a:xfrm>
            <a:off x="5369646" y="711411"/>
            <a:ext cx="6481908" cy="4792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27"/>
              <a:buNone/>
            </a:pPr>
            <a:r>
              <a:rPr lang="en-CA" sz="3600" dirty="0">
                <a:solidFill>
                  <a:srgbClr val="FF0000"/>
                </a:solidFill>
                <a:sym typeface="Calibri"/>
              </a:rPr>
              <a:t>Worksheet</a:t>
            </a:r>
          </a:p>
          <a:p>
            <a:pPr marL="0" lvl="0" indent="0" algn="l" rtl="0">
              <a:lnSpc>
                <a:spcPct val="90000"/>
              </a:lnSpc>
              <a:spcBef>
                <a:spcPts val="0"/>
              </a:spcBef>
              <a:spcAft>
                <a:spcPts val="0"/>
              </a:spcAft>
              <a:buClr>
                <a:schemeClr val="lt1"/>
              </a:buClr>
              <a:buSzPts val="3027"/>
              <a:buNone/>
            </a:pPr>
            <a:endParaRPr lang="en-CA" sz="3600" dirty="0">
              <a:solidFill>
                <a:schemeClr val="tx1"/>
              </a:solidFill>
            </a:endParaRPr>
          </a:p>
          <a:p>
            <a:pPr marL="0" lvl="0" indent="0" algn="l" rtl="0">
              <a:lnSpc>
                <a:spcPct val="90000"/>
              </a:lnSpc>
              <a:spcBef>
                <a:spcPts val="0"/>
              </a:spcBef>
              <a:spcAft>
                <a:spcPts val="0"/>
              </a:spcAft>
              <a:buClr>
                <a:schemeClr val="lt1"/>
              </a:buClr>
              <a:buSzPts val="3027"/>
              <a:buNone/>
            </a:pPr>
            <a:r>
              <a:rPr lang="en-CA" sz="3600" dirty="0">
                <a:solidFill>
                  <a:schemeClr val="tx1"/>
                </a:solidFill>
              </a:rPr>
              <a:t>Please complete Part 1, Q2 and Q3 of the worksheet. </a:t>
            </a:r>
          </a:p>
          <a:p>
            <a:pPr marL="0" lvl="0" indent="0" algn="l" rtl="0">
              <a:lnSpc>
                <a:spcPct val="90000"/>
              </a:lnSpc>
              <a:spcBef>
                <a:spcPts val="0"/>
              </a:spcBef>
              <a:spcAft>
                <a:spcPts val="0"/>
              </a:spcAft>
              <a:buClr>
                <a:schemeClr val="lt1"/>
              </a:buClr>
              <a:buSzPts val="3027"/>
              <a:buNone/>
            </a:pPr>
            <a:endParaRPr lang="en-CA" sz="3600" dirty="0">
              <a:solidFill>
                <a:schemeClr val="tx1"/>
              </a:solidFill>
              <a:sym typeface="Calibri"/>
            </a:endParaRPr>
          </a:p>
          <a:p>
            <a:pPr marL="0" lvl="0" indent="0" algn="l" rtl="0">
              <a:lnSpc>
                <a:spcPct val="90000"/>
              </a:lnSpc>
              <a:spcBef>
                <a:spcPts val="0"/>
              </a:spcBef>
              <a:spcAft>
                <a:spcPts val="0"/>
              </a:spcAft>
              <a:buClr>
                <a:schemeClr val="lt1"/>
              </a:buClr>
              <a:buSzPts val="3027"/>
              <a:buNone/>
            </a:pPr>
            <a:r>
              <a:rPr lang="en-CA" sz="3600" dirty="0">
                <a:solidFill>
                  <a:schemeClr val="tx1"/>
                </a:solidFill>
              </a:rPr>
              <a:t>You can complete this part individually. </a:t>
            </a:r>
            <a:endParaRPr sz="3600" dirty="0">
              <a:solidFill>
                <a:schemeClr val="tx1"/>
              </a:solidFill>
              <a:sym typeface="Calibri"/>
            </a:endParaRPr>
          </a:p>
          <a:p>
            <a:pPr marL="0" lvl="0" indent="0" algn="l" rtl="0">
              <a:lnSpc>
                <a:spcPct val="90000"/>
              </a:lnSpc>
              <a:spcBef>
                <a:spcPts val="0"/>
              </a:spcBef>
              <a:spcAft>
                <a:spcPts val="0"/>
              </a:spcAft>
              <a:buClr>
                <a:schemeClr val="lt1"/>
              </a:buClr>
              <a:buSzPts val="2800"/>
              <a:buNone/>
            </a:pPr>
            <a:endParaRPr sz="3600" dirty="0">
              <a:solidFill>
                <a:schemeClr val="lt1"/>
              </a:solidFill>
              <a:sym typeface="Calibri"/>
            </a:endParaRPr>
          </a:p>
          <a:p>
            <a:pPr marL="0" lvl="0" indent="0" algn="l" rtl="0">
              <a:lnSpc>
                <a:spcPct val="90000"/>
              </a:lnSpc>
              <a:spcBef>
                <a:spcPts val="0"/>
              </a:spcBef>
              <a:spcAft>
                <a:spcPts val="0"/>
              </a:spcAft>
              <a:buClr>
                <a:schemeClr val="lt1"/>
              </a:buClr>
              <a:buSzPts val="2800"/>
              <a:buNone/>
            </a:pPr>
            <a:endParaRPr sz="3600" dirty="0">
              <a:solidFill>
                <a:schemeClr val="lt1"/>
              </a:solidFill>
              <a:sym typeface="Calibri"/>
            </a:endParaRPr>
          </a:p>
          <a:p>
            <a:pPr marL="0" lvl="0" indent="0" algn="l" rtl="0">
              <a:lnSpc>
                <a:spcPct val="90000"/>
              </a:lnSpc>
              <a:spcBef>
                <a:spcPts val="0"/>
              </a:spcBef>
              <a:spcAft>
                <a:spcPts val="0"/>
              </a:spcAft>
              <a:buClr>
                <a:schemeClr val="lt1"/>
              </a:buClr>
              <a:buSzPts val="2800"/>
              <a:buNone/>
            </a:pPr>
            <a:endParaRPr sz="2800" dirty="0">
              <a:solidFill>
                <a:schemeClr val="lt1"/>
              </a:solidFill>
              <a:sym typeface="Calibri"/>
            </a:endParaRPr>
          </a:p>
          <a:p>
            <a:pPr marL="228600" lvl="0" indent="-50800" algn="l" rtl="0">
              <a:lnSpc>
                <a:spcPct val="90000"/>
              </a:lnSpc>
              <a:spcBef>
                <a:spcPts val="1000"/>
              </a:spcBef>
              <a:spcAft>
                <a:spcPts val="0"/>
              </a:spcAft>
              <a:buClr>
                <a:schemeClr val="lt1"/>
              </a:buClr>
              <a:buSzPts val="2800"/>
              <a:buNone/>
            </a:pPr>
            <a:endParaRPr dirty="0">
              <a:ea typeface="Garamond"/>
              <a:cs typeface="Garamond"/>
              <a:sym typeface="Garamond"/>
            </a:endParaRPr>
          </a:p>
        </p:txBody>
      </p:sp>
      <p:pic>
        <p:nvPicPr>
          <p:cNvPr id="3" name="Picture 2" descr="A group of people sitting around a table with laptops and tablets&#10;&#10;Description automatically generated">
            <a:extLst>
              <a:ext uri="{FF2B5EF4-FFF2-40B4-BE49-F238E27FC236}">
                <a16:creationId xmlns:a16="http://schemas.microsoft.com/office/drawing/2014/main" id="{852ED829-8E8A-F3D4-841C-7BE9179A32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6572" cy="6858000"/>
          </a:xfrm>
          <a:prstGeom prst="rect">
            <a:avLst/>
          </a:prstGeom>
        </p:spPr>
      </p:pic>
    </p:spTree>
    <p:extLst>
      <p:ext uri="{BB962C8B-B14F-4D97-AF65-F5344CB8AC3E}">
        <p14:creationId xmlns:p14="http://schemas.microsoft.com/office/powerpoint/2010/main" val="1478267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sz="1200" b="0" i="0" u="none" strike="noStrike" kern="0" cap="none" spc="0" normalizeH="0" baseline="0" noProof="0" dirty="0">
              <a:ln>
                <a:noFill/>
              </a:ln>
              <a:solidFill>
                <a:srgbClr val="888888"/>
              </a:solidFill>
              <a:effectLst/>
              <a:uLnTx/>
              <a:uFillTx/>
              <a:cs typeface="Calibri"/>
              <a:sym typeface="Calibri"/>
            </a:endParaRPr>
          </a:p>
        </p:txBody>
      </p:sp>
      <p:graphicFrame>
        <p:nvGraphicFramePr>
          <p:cNvPr id="534" name="Table 11">
            <a:extLst>
              <a:ext uri="{FF2B5EF4-FFF2-40B4-BE49-F238E27FC236}">
                <a16:creationId xmlns:a16="http://schemas.microsoft.com/office/drawing/2014/main" id="{128FA255-38E0-8976-99D4-A101C942D8E6}"/>
              </a:ext>
            </a:extLst>
          </p:cNvPr>
          <p:cNvGraphicFramePr>
            <a:graphicFrameLocks noGrp="1"/>
          </p:cNvGraphicFramePr>
          <p:nvPr/>
        </p:nvGraphicFramePr>
        <p:xfrm>
          <a:off x="7665015" y="2653479"/>
          <a:ext cx="4162093" cy="3527961"/>
        </p:xfrm>
        <a:graphic>
          <a:graphicData uri="http://schemas.openxmlformats.org/drawingml/2006/table">
            <a:tbl>
              <a:tblPr firstRow="1" bandRow="1">
                <a:tableStyleId>{5C22544A-7EE6-4342-B048-85BDC9FD1C3A}</a:tableStyleId>
              </a:tblPr>
              <a:tblGrid>
                <a:gridCol w="2923853">
                  <a:extLst>
                    <a:ext uri="{9D8B030D-6E8A-4147-A177-3AD203B41FA5}">
                      <a16:colId xmlns:a16="http://schemas.microsoft.com/office/drawing/2014/main" val="1849707163"/>
                    </a:ext>
                  </a:extLst>
                </a:gridCol>
                <a:gridCol w="1238240">
                  <a:extLst>
                    <a:ext uri="{9D8B030D-6E8A-4147-A177-3AD203B41FA5}">
                      <a16:colId xmlns:a16="http://schemas.microsoft.com/office/drawing/2014/main" val="2280808919"/>
                    </a:ext>
                  </a:extLst>
                </a:gridCol>
              </a:tblGrid>
              <a:tr h="877932">
                <a:tc>
                  <a:txBody>
                    <a:bodyPr/>
                    <a:lstStyle/>
                    <a:p>
                      <a:endParaRPr lang="en-CA" sz="1600" dirty="0">
                        <a:latin typeface="Bierstadt" panose="020B0004020202020204" pitchFamily="34" charset="0"/>
                      </a:endParaRPr>
                    </a:p>
                  </a:txBody>
                  <a:tcPr/>
                </a:tc>
                <a:tc>
                  <a:txBody>
                    <a:bodyPr/>
                    <a:lstStyle/>
                    <a:p>
                      <a:r>
                        <a:rPr lang="en-US" sz="1600" dirty="0">
                          <a:latin typeface="Bierstadt" panose="020B0004020202020204" pitchFamily="34" charset="0"/>
                        </a:rPr>
                        <a:t>Correctly classified</a:t>
                      </a:r>
                      <a:endParaRPr lang="en-CA" sz="1600" dirty="0"/>
                    </a:p>
                  </a:txBody>
                  <a:tcPr/>
                </a:tc>
                <a:extLst>
                  <a:ext uri="{0D108BD9-81ED-4DB2-BD59-A6C34878D82A}">
                    <a16:rowId xmlns:a16="http://schemas.microsoft.com/office/drawing/2014/main" val="767066390"/>
                  </a:ext>
                </a:extLst>
              </a:tr>
              <a:tr h="516429">
                <a:tc>
                  <a:txBody>
                    <a:bodyPr/>
                    <a:lstStyle/>
                    <a:p>
                      <a:r>
                        <a:rPr lang="en-US" sz="2000" dirty="0">
                          <a:latin typeface="Bierstadt" panose="020B0004020202020204" pitchFamily="34" charset="0"/>
                        </a:rPr>
                        <a:t>Shaded (Subgroup 1)</a:t>
                      </a:r>
                      <a:endParaRPr lang="en-CA" sz="2000" dirty="0"/>
                    </a:p>
                  </a:txBody>
                  <a:tcPr/>
                </a:tc>
                <a:tc>
                  <a:txBody>
                    <a:bodyPr/>
                    <a:lstStyle/>
                    <a:p>
                      <a:pPr algn="ctr"/>
                      <a:r>
                        <a:rPr lang="en-US" sz="2000" dirty="0">
                          <a:latin typeface="Bierstadt" panose="020B0004020202020204" pitchFamily="34" charset="0"/>
                        </a:rPr>
                        <a:t>/6</a:t>
                      </a:r>
                      <a:endParaRPr lang="en-CA" sz="2000" dirty="0"/>
                    </a:p>
                  </a:txBody>
                  <a:tcPr/>
                </a:tc>
                <a:extLst>
                  <a:ext uri="{0D108BD9-81ED-4DB2-BD59-A6C34878D82A}">
                    <a16:rowId xmlns:a16="http://schemas.microsoft.com/office/drawing/2014/main" val="3501011568"/>
                  </a:ext>
                </a:extLst>
              </a:tr>
              <a:tr h="300640">
                <a:tc>
                  <a:txBody>
                    <a:bodyPr/>
                    <a:lstStyle/>
                    <a:p>
                      <a:r>
                        <a:rPr lang="en-US" sz="1600" i="1" dirty="0">
                          <a:latin typeface="Bierstadt" panose="020B0004020202020204" pitchFamily="34" charset="0"/>
                        </a:rPr>
                        <a:t>     Circles (cancerous)</a:t>
                      </a:r>
                      <a:endParaRPr lang="en-CA" sz="1600" i="1" dirty="0"/>
                    </a:p>
                  </a:txBody>
                  <a:tcPr/>
                </a:tc>
                <a:tc>
                  <a:txBody>
                    <a:bodyPr/>
                    <a:lstStyle/>
                    <a:p>
                      <a:pPr algn="ctr"/>
                      <a:r>
                        <a:rPr lang="en-US" sz="1600" i="1" dirty="0">
                          <a:latin typeface="Bierstadt" panose="020B0004020202020204" pitchFamily="34" charset="0"/>
                        </a:rPr>
                        <a:t>/3</a:t>
                      </a:r>
                      <a:endParaRPr lang="en-CA" sz="1600" i="1" dirty="0"/>
                    </a:p>
                  </a:txBody>
                  <a:tcPr/>
                </a:tc>
                <a:extLst>
                  <a:ext uri="{0D108BD9-81ED-4DB2-BD59-A6C34878D82A}">
                    <a16:rowId xmlns:a16="http://schemas.microsoft.com/office/drawing/2014/main" val="181582668"/>
                  </a:ext>
                </a:extLst>
              </a:tr>
              <a:tr h="298984">
                <a:tc>
                  <a:txBody>
                    <a:bodyPr/>
                    <a:lstStyle/>
                    <a:p>
                      <a:r>
                        <a:rPr lang="en-US" sz="1600" i="1" dirty="0">
                          <a:latin typeface="Bierstadt" panose="020B0004020202020204" pitchFamily="34" charset="0"/>
                        </a:rPr>
                        <a:t>     Squares (not cancerous)</a:t>
                      </a:r>
                      <a:endParaRPr lang="en-CA" sz="1600" i="1" dirty="0"/>
                    </a:p>
                  </a:txBody>
                  <a:tcPr/>
                </a:tc>
                <a:tc>
                  <a:txBody>
                    <a:bodyPr/>
                    <a:lstStyle/>
                    <a:p>
                      <a:pPr algn="ctr"/>
                      <a:r>
                        <a:rPr lang="en-US" sz="1600" i="1" dirty="0">
                          <a:latin typeface="Bierstadt" panose="020B0004020202020204" pitchFamily="34" charset="0"/>
                        </a:rPr>
                        <a:t>/3</a:t>
                      </a:r>
                      <a:endParaRPr lang="en-CA" sz="1600" i="1" dirty="0"/>
                    </a:p>
                  </a:txBody>
                  <a:tcPr/>
                </a:tc>
                <a:extLst>
                  <a:ext uri="{0D108BD9-81ED-4DB2-BD59-A6C34878D82A}">
                    <a16:rowId xmlns:a16="http://schemas.microsoft.com/office/drawing/2014/main" val="340386416"/>
                  </a:ext>
                </a:extLst>
              </a:tr>
              <a:tr h="258215">
                <a:tc>
                  <a:txBody>
                    <a:bodyPr/>
                    <a:lstStyle/>
                    <a:p>
                      <a:r>
                        <a:rPr lang="en-US" sz="2000" dirty="0">
                          <a:latin typeface="Bierstadt" panose="020B0004020202020204" pitchFamily="34" charset="0"/>
                        </a:rPr>
                        <a:t>Unshaded (Subgroup 2)</a:t>
                      </a:r>
                      <a:endParaRPr lang="en-CA" sz="2000" dirty="0"/>
                    </a:p>
                  </a:txBody>
                  <a:tcPr/>
                </a:tc>
                <a:tc>
                  <a:txBody>
                    <a:bodyPr/>
                    <a:lstStyle/>
                    <a:p>
                      <a:pPr algn="ctr"/>
                      <a:r>
                        <a:rPr lang="en-US" sz="2000" dirty="0">
                          <a:latin typeface="Bierstadt" panose="020B0004020202020204" pitchFamily="34" charset="0"/>
                        </a:rPr>
                        <a:t>/14</a:t>
                      </a:r>
                      <a:endParaRPr lang="en-CA" sz="2000" dirty="0"/>
                    </a:p>
                  </a:txBody>
                  <a:tcPr/>
                </a:tc>
                <a:extLst>
                  <a:ext uri="{0D108BD9-81ED-4DB2-BD59-A6C34878D82A}">
                    <a16:rowId xmlns:a16="http://schemas.microsoft.com/office/drawing/2014/main" val="4168926288"/>
                  </a:ext>
                </a:extLst>
              </a:tr>
              <a:tr h="198120">
                <a:tc>
                  <a:txBody>
                    <a:bodyPr/>
                    <a:lstStyle/>
                    <a:p>
                      <a:r>
                        <a:rPr lang="en-US" sz="1600" i="1" dirty="0">
                          <a:latin typeface="Bierstadt" panose="020B0004020202020204" pitchFamily="34" charset="0"/>
                        </a:rPr>
                        <a:t>     Circles (cancerous)</a:t>
                      </a:r>
                      <a:endParaRPr lang="en-CA" sz="1600" i="1" dirty="0"/>
                    </a:p>
                  </a:txBody>
                  <a:tcPr/>
                </a:tc>
                <a:tc>
                  <a:txBody>
                    <a:bodyPr/>
                    <a:lstStyle/>
                    <a:p>
                      <a:pPr algn="ctr"/>
                      <a:r>
                        <a:rPr lang="en-US" sz="1600" i="1" dirty="0">
                          <a:latin typeface="Bierstadt" panose="020B0004020202020204" pitchFamily="34" charset="0"/>
                        </a:rPr>
                        <a:t>/7</a:t>
                      </a:r>
                      <a:endParaRPr lang="en-CA" sz="1600" i="1" dirty="0"/>
                    </a:p>
                  </a:txBody>
                  <a:tcPr/>
                </a:tc>
                <a:extLst>
                  <a:ext uri="{0D108BD9-81ED-4DB2-BD59-A6C34878D82A}">
                    <a16:rowId xmlns:a16="http://schemas.microsoft.com/office/drawing/2014/main" val="3321996885"/>
                  </a:ext>
                </a:extLst>
              </a:tr>
              <a:tr h="198120">
                <a:tc>
                  <a:txBody>
                    <a:bodyPr/>
                    <a:lstStyle/>
                    <a:p>
                      <a:r>
                        <a:rPr lang="en-US" sz="1600" i="1" dirty="0">
                          <a:latin typeface="Bierstadt" panose="020B0004020202020204" pitchFamily="34" charset="0"/>
                        </a:rPr>
                        <a:t>     Squares (not cancerous)</a:t>
                      </a:r>
                      <a:endParaRPr lang="en-CA" sz="1600" i="1" dirty="0"/>
                    </a:p>
                  </a:txBody>
                  <a:tcPr/>
                </a:tc>
                <a:tc>
                  <a:txBody>
                    <a:bodyPr/>
                    <a:lstStyle/>
                    <a:p>
                      <a:pPr algn="ctr"/>
                      <a:r>
                        <a:rPr lang="en-US" sz="1600" i="1" dirty="0">
                          <a:latin typeface="Bierstadt" panose="020B0004020202020204" pitchFamily="34" charset="0"/>
                        </a:rPr>
                        <a:t>/7</a:t>
                      </a:r>
                      <a:endParaRPr lang="en-CA" sz="1600" i="1" dirty="0"/>
                    </a:p>
                  </a:txBody>
                  <a:tcPr/>
                </a:tc>
                <a:extLst>
                  <a:ext uri="{0D108BD9-81ED-4DB2-BD59-A6C34878D82A}">
                    <a16:rowId xmlns:a16="http://schemas.microsoft.com/office/drawing/2014/main" val="2460114563"/>
                  </a:ext>
                </a:extLst>
              </a:tr>
              <a:tr h="258215">
                <a:tc>
                  <a:txBody>
                    <a:bodyPr/>
                    <a:lstStyle/>
                    <a:p>
                      <a:r>
                        <a:rPr lang="en-US" sz="2000" dirty="0">
                          <a:latin typeface="Bierstadt" panose="020B0004020202020204" pitchFamily="34" charset="0"/>
                        </a:rPr>
                        <a:t>Total</a:t>
                      </a:r>
                      <a:endParaRPr lang="en-CA" sz="2000" dirty="0"/>
                    </a:p>
                  </a:txBody>
                  <a:tcPr/>
                </a:tc>
                <a:tc>
                  <a:txBody>
                    <a:bodyPr/>
                    <a:lstStyle/>
                    <a:p>
                      <a:pPr algn="ctr"/>
                      <a:r>
                        <a:rPr lang="en-US" sz="2000" dirty="0">
                          <a:latin typeface="Bierstadt" panose="020B0004020202020204" pitchFamily="34" charset="0"/>
                        </a:rPr>
                        <a:t>/20</a:t>
                      </a:r>
                      <a:endParaRPr lang="en-CA" sz="2000" dirty="0"/>
                    </a:p>
                  </a:txBody>
                  <a:tcPr/>
                </a:tc>
                <a:extLst>
                  <a:ext uri="{0D108BD9-81ED-4DB2-BD59-A6C34878D82A}">
                    <a16:rowId xmlns:a16="http://schemas.microsoft.com/office/drawing/2014/main" val="893364560"/>
                  </a:ext>
                </a:extLst>
              </a:tr>
            </a:tbl>
          </a:graphicData>
        </a:graphic>
      </p:graphicFrame>
      <p:sp>
        <p:nvSpPr>
          <p:cNvPr id="17" name="Google Shape;581;p14">
            <a:extLst>
              <a:ext uri="{FF2B5EF4-FFF2-40B4-BE49-F238E27FC236}">
                <a16:creationId xmlns:a16="http://schemas.microsoft.com/office/drawing/2014/main" id="{D957FA93-6645-D1BD-33C4-2E9B8BB5DC3D}"/>
              </a:ext>
            </a:extLst>
          </p:cNvPr>
          <p:cNvSpPr/>
          <p:nvPr/>
        </p:nvSpPr>
        <p:spPr>
          <a:xfrm>
            <a:off x="3344925" y="1857674"/>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6" name="Google Shape;569;p14">
            <a:extLst>
              <a:ext uri="{FF2B5EF4-FFF2-40B4-BE49-F238E27FC236}">
                <a16:creationId xmlns:a16="http://schemas.microsoft.com/office/drawing/2014/main" id="{7350AC28-9596-ECD8-CF7D-B3F5298A51AD}"/>
              </a:ext>
            </a:extLst>
          </p:cNvPr>
          <p:cNvSpPr/>
          <p:nvPr/>
        </p:nvSpPr>
        <p:spPr>
          <a:xfrm>
            <a:off x="3108831" y="271440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7" name="Google Shape;581;p14">
            <a:extLst>
              <a:ext uri="{FF2B5EF4-FFF2-40B4-BE49-F238E27FC236}">
                <a16:creationId xmlns:a16="http://schemas.microsoft.com/office/drawing/2014/main" id="{EA3A28DE-F770-5BE4-9464-9BC7F04C6FB9}"/>
              </a:ext>
            </a:extLst>
          </p:cNvPr>
          <p:cNvSpPr/>
          <p:nvPr/>
        </p:nvSpPr>
        <p:spPr>
          <a:xfrm>
            <a:off x="2505287"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8" name="Google Shape;581;p14">
            <a:extLst>
              <a:ext uri="{FF2B5EF4-FFF2-40B4-BE49-F238E27FC236}">
                <a16:creationId xmlns:a16="http://schemas.microsoft.com/office/drawing/2014/main" id="{0CC9182C-B089-D132-E21C-37042346E206}"/>
              </a:ext>
            </a:extLst>
          </p:cNvPr>
          <p:cNvSpPr/>
          <p:nvPr/>
        </p:nvSpPr>
        <p:spPr>
          <a:xfrm>
            <a:off x="3639978" y="357145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9" name="Google Shape;581;p14">
            <a:extLst>
              <a:ext uri="{FF2B5EF4-FFF2-40B4-BE49-F238E27FC236}">
                <a16:creationId xmlns:a16="http://schemas.microsoft.com/office/drawing/2014/main" id="{F1A73E2E-F973-215D-DA00-D4D72C6A9315}"/>
              </a:ext>
            </a:extLst>
          </p:cNvPr>
          <p:cNvSpPr/>
          <p:nvPr/>
        </p:nvSpPr>
        <p:spPr>
          <a:xfrm>
            <a:off x="4657625" y="289336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0" name="Google Shape;581;p14">
            <a:extLst>
              <a:ext uri="{FF2B5EF4-FFF2-40B4-BE49-F238E27FC236}">
                <a16:creationId xmlns:a16="http://schemas.microsoft.com/office/drawing/2014/main" id="{21FB418B-FDF8-E22B-05D4-65320E01FAD0}"/>
              </a:ext>
            </a:extLst>
          </p:cNvPr>
          <p:cNvSpPr/>
          <p:nvPr/>
        </p:nvSpPr>
        <p:spPr>
          <a:xfrm>
            <a:off x="5455521" y="238963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1" name="Google Shape;581;p14">
            <a:extLst>
              <a:ext uri="{FF2B5EF4-FFF2-40B4-BE49-F238E27FC236}">
                <a16:creationId xmlns:a16="http://schemas.microsoft.com/office/drawing/2014/main" id="{E252EC1B-7C23-ACC9-3805-2FE1C8C06439}"/>
              </a:ext>
            </a:extLst>
          </p:cNvPr>
          <p:cNvSpPr/>
          <p:nvPr/>
        </p:nvSpPr>
        <p:spPr>
          <a:xfrm>
            <a:off x="2730300" y="345178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2" name="Google Shape;569;p14">
            <a:extLst>
              <a:ext uri="{FF2B5EF4-FFF2-40B4-BE49-F238E27FC236}">
                <a16:creationId xmlns:a16="http://schemas.microsoft.com/office/drawing/2014/main" id="{27710CE5-6BD5-E3B8-A259-04EA7137218F}"/>
              </a:ext>
            </a:extLst>
          </p:cNvPr>
          <p:cNvSpPr/>
          <p:nvPr/>
        </p:nvSpPr>
        <p:spPr>
          <a:xfrm>
            <a:off x="4020975" y="2509388"/>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3" name="Google Shape;569;p14">
            <a:extLst>
              <a:ext uri="{FF2B5EF4-FFF2-40B4-BE49-F238E27FC236}">
                <a16:creationId xmlns:a16="http://schemas.microsoft.com/office/drawing/2014/main" id="{FDFF4FE2-C5DD-8A77-0CAD-F7891EF59D10}"/>
              </a:ext>
            </a:extLst>
          </p:cNvPr>
          <p:cNvSpPr/>
          <p:nvPr/>
        </p:nvSpPr>
        <p:spPr>
          <a:xfrm>
            <a:off x="5596670" y="316729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4" name="Google Shape;569;p14">
            <a:extLst>
              <a:ext uri="{FF2B5EF4-FFF2-40B4-BE49-F238E27FC236}">
                <a16:creationId xmlns:a16="http://schemas.microsoft.com/office/drawing/2014/main" id="{7EE38FD7-A4BB-6C5E-0F76-228838B33FEC}"/>
              </a:ext>
            </a:extLst>
          </p:cNvPr>
          <p:cNvSpPr/>
          <p:nvPr/>
        </p:nvSpPr>
        <p:spPr>
          <a:xfrm>
            <a:off x="5003767" y="1835142"/>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5" name="Google Shape;569;p14">
            <a:extLst>
              <a:ext uri="{FF2B5EF4-FFF2-40B4-BE49-F238E27FC236}">
                <a16:creationId xmlns:a16="http://schemas.microsoft.com/office/drawing/2014/main" id="{FAC23C21-9458-651F-D918-EF20C1F44407}"/>
              </a:ext>
            </a:extLst>
          </p:cNvPr>
          <p:cNvSpPr/>
          <p:nvPr/>
        </p:nvSpPr>
        <p:spPr>
          <a:xfrm>
            <a:off x="2981622" y="455767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6" name="Google Shape;569;p14">
            <a:extLst>
              <a:ext uri="{FF2B5EF4-FFF2-40B4-BE49-F238E27FC236}">
                <a16:creationId xmlns:a16="http://schemas.microsoft.com/office/drawing/2014/main" id="{442C59B5-4800-A2A3-15F8-26BAE8A6B653}"/>
              </a:ext>
            </a:extLst>
          </p:cNvPr>
          <p:cNvSpPr/>
          <p:nvPr/>
        </p:nvSpPr>
        <p:spPr>
          <a:xfrm>
            <a:off x="2469451" y="2425085"/>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7" name="Google Shape;581;p14">
            <a:extLst>
              <a:ext uri="{FF2B5EF4-FFF2-40B4-BE49-F238E27FC236}">
                <a16:creationId xmlns:a16="http://schemas.microsoft.com/office/drawing/2014/main" id="{B19C3B93-1391-A0CE-A09E-57D8A6EBE043}"/>
              </a:ext>
            </a:extLst>
          </p:cNvPr>
          <p:cNvSpPr/>
          <p:nvPr/>
        </p:nvSpPr>
        <p:spPr>
          <a:xfrm>
            <a:off x="1721768" y="5198662"/>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48" name="Straight Connector 47">
            <a:extLst>
              <a:ext uri="{FF2B5EF4-FFF2-40B4-BE49-F238E27FC236}">
                <a16:creationId xmlns:a16="http://schemas.microsoft.com/office/drawing/2014/main" id="{1F47DBC6-2749-BEB0-7C95-69AB184F4BA3}"/>
              </a:ext>
            </a:extLst>
          </p:cNvPr>
          <p:cNvCxnSpPr>
            <a:cxnSpLocks/>
          </p:cNvCxnSpPr>
          <p:nvPr/>
        </p:nvCxnSpPr>
        <p:spPr>
          <a:xfrm>
            <a:off x="1218282" y="913165"/>
            <a:ext cx="0" cy="4986605"/>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E5AEC11A-5284-7220-B0AA-593BE574FD35}"/>
              </a:ext>
            </a:extLst>
          </p:cNvPr>
          <p:cNvCxnSpPr>
            <a:cxnSpLocks/>
          </p:cNvCxnSpPr>
          <p:nvPr/>
        </p:nvCxnSpPr>
        <p:spPr>
          <a:xfrm flipH="1">
            <a:off x="1218282" y="5817079"/>
            <a:ext cx="5789243" cy="82691"/>
          </a:xfrm>
          <a:prstGeom prst="line">
            <a:avLst/>
          </a:prstGeom>
        </p:spPr>
        <p:style>
          <a:lnRef idx="2">
            <a:schemeClr val="dk1"/>
          </a:lnRef>
          <a:fillRef idx="0">
            <a:schemeClr val="dk1"/>
          </a:fillRef>
          <a:effectRef idx="1">
            <a:schemeClr val="dk1"/>
          </a:effectRef>
          <a:fontRef idx="minor">
            <a:schemeClr val="tx1"/>
          </a:fontRef>
        </p:style>
      </p:cxnSp>
      <p:sp>
        <p:nvSpPr>
          <p:cNvPr id="50" name="Google Shape;581;p14">
            <a:extLst>
              <a:ext uri="{FF2B5EF4-FFF2-40B4-BE49-F238E27FC236}">
                <a16:creationId xmlns:a16="http://schemas.microsoft.com/office/drawing/2014/main" id="{A6A04FF9-983B-AB81-A761-141135CC1C96}"/>
              </a:ext>
            </a:extLst>
          </p:cNvPr>
          <p:cNvSpPr/>
          <p:nvPr/>
        </p:nvSpPr>
        <p:spPr>
          <a:xfrm>
            <a:off x="4006205"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 name="Google Shape;581;p14">
            <a:extLst>
              <a:ext uri="{FF2B5EF4-FFF2-40B4-BE49-F238E27FC236}">
                <a16:creationId xmlns:a16="http://schemas.microsoft.com/office/drawing/2014/main" id="{14D99221-C7BF-5154-EBAF-E550C172D58B}"/>
              </a:ext>
            </a:extLst>
          </p:cNvPr>
          <p:cNvSpPr/>
          <p:nvPr/>
        </p:nvSpPr>
        <p:spPr>
          <a:xfrm>
            <a:off x="4825443" y="96359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2" name="Google Shape;569;p14">
            <a:extLst>
              <a:ext uri="{FF2B5EF4-FFF2-40B4-BE49-F238E27FC236}">
                <a16:creationId xmlns:a16="http://schemas.microsoft.com/office/drawing/2014/main" id="{634F584F-53E9-F920-E2C1-E2E799C110B4}"/>
              </a:ext>
            </a:extLst>
          </p:cNvPr>
          <p:cNvSpPr/>
          <p:nvPr/>
        </p:nvSpPr>
        <p:spPr>
          <a:xfrm>
            <a:off x="1875773" y="3564367"/>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 name="Google Shape;569;p14">
            <a:extLst>
              <a:ext uri="{FF2B5EF4-FFF2-40B4-BE49-F238E27FC236}">
                <a16:creationId xmlns:a16="http://schemas.microsoft.com/office/drawing/2014/main" id="{5F8D90E7-F887-0BC0-09E7-82C194AFE0CF}"/>
              </a:ext>
            </a:extLst>
          </p:cNvPr>
          <p:cNvSpPr/>
          <p:nvPr/>
        </p:nvSpPr>
        <p:spPr>
          <a:xfrm>
            <a:off x="4284511" y="3322359"/>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 name="Google Shape;569;p14">
            <a:extLst>
              <a:ext uri="{FF2B5EF4-FFF2-40B4-BE49-F238E27FC236}">
                <a16:creationId xmlns:a16="http://schemas.microsoft.com/office/drawing/2014/main" id="{41F04CFE-6C9C-4DE9-0407-76D37ADC0DE6}"/>
              </a:ext>
            </a:extLst>
          </p:cNvPr>
          <p:cNvSpPr/>
          <p:nvPr/>
        </p:nvSpPr>
        <p:spPr>
          <a:xfrm>
            <a:off x="6381737" y="138951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 name="Google Shape;569;p14">
            <a:extLst>
              <a:ext uri="{FF2B5EF4-FFF2-40B4-BE49-F238E27FC236}">
                <a16:creationId xmlns:a16="http://schemas.microsoft.com/office/drawing/2014/main" id="{91DF1BD9-6B2F-620A-8381-27410DCD0753}"/>
              </a:ext>
            </a:extLst>
          </p:cNvPr>
          <p:cNvSpPr/>
          <p:nvPr/>
        </p:nvSpPr>
        <p:spPr>
          <a:xfrm>
            <a:off x="3802224" y="1142440"/>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6" name="Google Shape;581;p14">
            <a:extLst>
              <a:ext uri="{FF2B5EF4-FFF2-40B4-BE49-F238E27FC236}">
                <a16:creationId xmlns:a16="http://schemas.microsoft.com/office/drawing/2014/main" id="{E95564A0-B928-CB3B-92F8-04AD2D5A1FBE}"/>
              </a:ext>
            </a:extLst>
          </p:cNvPr>
          <p:cNvSpPr/>
          <p:nvPr/>
        </p:nvSpPr>
        <p:spPr>
          <a:xfrm>
            <a:off x="5798072" y="456963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1" name="Google Shape;561;p14">
            <a:extLst>
              <a:ext uri="{FF2B5EF4-FFF2-40B4-BE49-F238E27FC236}">
                <a16:creationId xmlns:a16="http://schemas.microsoft.com/office/drawing/2014/main" id="{9ED95126-E0CC-B088-7E8F-5693C2459018}"/>
              </a:ext>
            </a:extLst>
          </p:cNvPr>
          <p:cNvSpPr/>
          <p:nvPr/>
        </p:nvSpPr>
        <p:spPr>
          <a:xfrm>
            <a:off x="5594601" y="3159876"/>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2" name="Google Shape;561;p14">
            <a:extLst>
              <a:ext uri="{FF2B5EF4-FFF2-40B4-BE49-F238E27FC236}">
                <a16:creationId xmlns:a16="http://schemas.microsoft.com/office/drawing/2014/main" id="{73329AA5-30A4-B8B9-A972-0BD479A3DE10}"/>
              </a:ext>
            </a:extLst>
          </p:cNvPr>
          <p:cNvSpPr/>
          <p:nvPr/>
        </p:nvSpPr>
        <p:spPr>
          <a:xfrm>
            <a:off x="4282442" y="3319048"/>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3" name="Google Shape;561;p14">
            <a:extLst>
              <a:ext uri="{FF2B5EF4-FFF2-40B4-BE49-F238E27FC236}">
                <a16:creationId xmlns:a16="http://schemas.microsoft.com/office/drawing/2014/main" id="{460481A7-7BFE-3046-C9AA-090083FA2FE5}"/>
              </a:ext>
            </a:extLst>
          </p:cNvPr>
          <p:cNvSpPr/>
          <p:nvPr/>
        </p:nvSpPr>
        <p:spPr>
          <a:xfrm>
            <a:off x="2976746" y="4563602"/>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2" name="Google Shape;581;p14">
            <a:extLst>
              <a:ext uri="{FF2B5EF4-FFF2-40B4-BE49-F238E27FC236}">
                <a16:creationId xmlns:a16="http://schemas.microsoft.com/office/drawing/2014/main" id="{826CBEF5-2F4F-3CCF-651D-4D4D666E6E2E}"/>
              </a:ext>
            </a:extLst>
          </p:cNvPr>
          <p:cNvSpPr/>
          <p:nvPr/>
        </p:nvSpPr>
        <p:spPr>
          <a:xfrm>
            <a:off x="3339118" y="1834977"/>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3" name="Google Shape;581;p14">
            <a:extLst>
              <a:ext uri="{FF2B5EF4-FFF2-40B4-BE49-F238E27FC236}">
                <a16:creationId xmlns:a16="http://schemas.microsoft.com/office/drawing/2014/main" id="{A9FBE013-680A-2EE8-E675-501298A429CA}"/>
              </a:ext>
            </a:extLst>
          </p:cNvPr>
          <p:cNvSpPr/>
          <p:nvPr/>
        </p:nvSpPr>
        <p:spPr>
          <a:xfrm>
            <a:off x="4829713" y="957947"/>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4" name="Google Shape;581;p14">
            <a:extLst>
              <a:ext uri="{FF2B5EF4-FFF2-40B4-BE49-F238E27FC236}">
                <a16:creationId xmlns:a16="http://schemas.microsoft.com/office/drawing/2014/main" id="{F20A3DAC-C0EE-287E-CD16-0D08666784C0}"/>
              </a:ext>
            </a:extLst>
          </p:cNvPr>
          <p:cNvSpPr/>
          <p:nvPr/>
        </p:nvSpPr>
        <p:spPr>
          <a:xfrm>
            <a:off x="2505287" y="4310156"/>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 name="TextBox 3">
            <a:extLst>
              <a:ext uri="{FF2B5EF4-FFF2-40B4-BE49-F238E27FC236}">
                <a16:creationId xmlns:a16="http://schemas.microsoft.com/office/drawing/2014/main" id="{72941E21-2182-081B-151D-5C2FD337B241}"/>
              </a:ext>
            </a:extLst>
          </p:cNvPr>
          <p:cNvSpPr txBox="1"/>
          <p:nvPr/>
        </p:nvSpPr>
        <p:spPr>
          <a:xfrm>
            <a:off x="7649488" y="597122"/>
            <a:ext cx="2977316" cy="95410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Mole Classifier: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Circles – cancerous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Squares – not cancerous</a:t>
            </a:r>
          </a:p>
        </p:txBody>
      </p:sp>
    </p:spTree>
    <p:extLst>
      <p:ext uri="{BB962C8B-B14F-4D97-AF65-F5344CB8AC3E}">
        <p14:creationId xmlns:p14="http://schemas.microsoft.com/office/powerpoint/2010/main" val="225260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ea typeface="Calibri"/>
                <a:cs typeface="Calibri"/>
                <a:sym typeface="Calibri"/>
              </a:rPr>
              <a:t>4</a:t>
            </a:fld>
            <a:endParaRPr sz="1200" b="0" i="0" u="none" strike="noStrike" cap="none" dirty="0">
              <a:solidFill>
                <a:srgbClr val="888888"/>
              </a:solidFill>
              <a:ea typeface="Calibri"/>
              <a:cs typeface="Calibri"/>
              <a:sym typeface="Calibri"/>
            </a:endParaRPr>
          </a:p>
        </p:txBody>
      </p:sp>
      <p:grpSp>
        <p:nvGrpSpPr>
          <p:cNvPr id="7" name="Group 6">
            <a:extLst>
              <a:ext uri="{FF2B5EF4-FFF2-40B4-BE49-F238E27FC236}">
                <a16:creationId xmlns:a16="http://schemas.microsoft.com/office/drawing/2014/main" id="{18080B25-CF50-DE62-754F-925C22803670}"/>
              </a:ext>
            </a:extLst>
          </p:cNvPr>
          <p:cNvGrpSpPr/>
          <p:nvPr/>
        </p:nvGrpSpPr>
        <p:grpSpPr>
          <a:xfrm>
            <a:off x="1269662" y="1409700"/>
            <a:ext cx="3563243" cy="2375496"/>
            <a:chOff x="6272133" y="1078990"/>
            <a:chExt cx="6658137" cy="4438760"/>
          </a:xfrm>
        </p:grpSpPr>
        <p:pic>
          <p:nvPicPr>
            <p:cNvPr id="1026" name="Picture 2">
              <a:extLst>
                <a:ext uri="{FF2B5EF4-FFF2-40B4-BE49-F238E27FC236}">
                  <a16:creationId xmlns:a16="http://schemas.microsoft.com/office/drawing/2014/main" id="{88F50438-28FD-8AC9-F199-D692DEFBA7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72134" y="1078993"/>
              <a:ext cx="2219378" cy="2219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85C1D6-C1F5-D1DE-7DE6-0012CDE240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10891" y="1078990"/>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D92894-19D8-CCC0-091F-0D952B6084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2133" y="3298369"/>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C2BB6C9-4CB2-F7DB-C90C-F08E94D7B4F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91513" y="3298370"/>
              <a:ext cx="2219380" cy="22193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50E2C61-0A95-0F91-A6E7-A6021180C8F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91512" y="1078991"/>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8B44605-C9EB-5234-F680-932BDE6F20B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710890" y="3298370"/>
              <a:ext cx="2219378" cy="221937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Google Shape;328;p72">
            <a:extLst>
              <a:ext uri="{FF2B5EF4-FFF2-40B4-BE49-F238E27FC236}">
                <a16:creationId xmlns:a16="http://schemas.microsoft.com/office/drawing/2014/main" id="{FC85669B-24F9-2F95-9096-BA4F0B0C4FD5}"/>
              </a:ext>
            </a:extLst>
          </p:cNvPr>
          <p:cNvSpPr txBox="1"/>
          <p:nvPr/>
        </p:nvSpPr>
        <p:spPr>
          <a:xfrm>
            <a:off x="495625" y="4543711"/>
            <a:ext cx="4923501" cy="766552"/>
          </a:xfrm>
          <a:prstGeom prst="rect">
            <a:avLst/>
          </a:prstGeom>
          <a:noFill/>
          <a:ln>
            <a:noFill/>
          </a:ln>
        </p:spPr>
        <p:txBody>
          <a:bodyPr spcFirstLastPara="1" wrap="square" lIns="91425" tIns="45700" rIns="91425" bIns="45700" anchor="t" anchorCtr="0">
            <a:normAutofit/>
          </a:bodyPr>
          <a:lstStyle/>
          <a:p>
            <a:pPr marL="50800" marR="0" lvl="0" algn="l" rtl="0">
              <a:lnSpc>
                <a:spcPct val="90000"/>
              </a:lnSpc>
              <a:spcBef>
                <a:spcPts val="1000"/>
              </a:spcBef>
              <a:spcAft>
                <a:spcPts val="0"/>
              </a:spcAft>
              <a:buClr>
                <a:srgbClr val="FFFFFF"/>
              </a:buClr>
              <a:buSzPts val="2800"/>
            </a:pPr>
            <a:r>
              <a:rPr lang="en-CA" sz="2400" b="0" i="0" u="none" strike="noStrike" cap="none" dirty="0">
                <a:latin typeface="Bierstadt" panose="020B0004020202020204" pitchFamily="34" charset="0"/>
                <a:ea typeface="Arial"/>
                <a:cs typeface="Arial"/>
                <a:sym typeface="Arial"/>
              </a:rPr>
              <a:t>Samples from </a:t>
            </a:r>
            <a:r>
              <a:rPr lang="en-CA" sz="2400" b="0" i="0" u="none" strike="noStrike" cap="none" dirty="0" err="1">
                <a:latin typeface="Bierstadt" panose="020B0004020202020204" pitchFamily="34" charset="0"/>
                <a:ea typeface="Arial"/>
                <a:cs typeface="Arial"/>
                <a:sym typeface="Arial"/>
              </a:rPr>
              <a:t>CelebA</a:t>
            </a:r>
            <a:r>
              <a:rPr lang="en-CA" sz="2400" b="0" i="0" u="none" strike="noStrike" cap="none" dirty="0">
                <a:latin typeface="Bierstadt" panose="020B0004020202020204" pitchFamily="34" charset="0"/>
                <a:ea typeface="Arial"/>
                <a:cs typeface="Arial"/>
                <a:sym typeface="Arial"/>
              </a:rPr>
              <a:t>-HQ Dataset</a:t>
            </a:r>
            <a:endParaRPr sz="2400" b="0" i="0" u="none" strike="noStrike" cap="none" dirty="0">
              <a:latin typeface="Bierstadt" panose="020B0004020202020204" pitchFamily="34" charset="0"/>
              <a:ea typeface="Arial"/>
              <a:cs typeface="Arial"/>
              <a:sym typeface="Arial"/>
            </a:endParaRPr>
          </a:p>
        </p:txBody>
      </p:sp>
      <p:sp>
        <p:nvSpPr>
          <p:cNvPr id="5" name="Google Shape;328;p72">
            <a:extLst>
              <a:ext uri="{FF2B5EF4-FFF2-40B4-BE49-F238E27FC236}">
                <a16:creationId xmlns:a16="http://schemas.microsoft.com/office/drawing/2014/main" id="{D05A649C-FC4C-C8EA-3674-F6A492830B09}"/>
              </a:ext>
            </a:extLst>
          </p:cNvPr>
          <p:cNvSpPr txBox="1"/>
          <p:nvPr/>
        </p:nvSpPr>
        <p:spPr>
          <a:xfrm>
            <a:off x="5518674" y="1298798"/>
            <a:ext cx="6963745" cy="3671235"/>
          </a:xfrm>
          <a:prstGeom prst="rect">
            <a:avLst/>
          </a:prstGeom>
          <a:noFill/>
          <a:ln>
            <a:noFill/>
          </a:ln>
        </p:spPr>
        <p:txBody>
          <a:bodyPr spcFirstLastPara="1" wrap="square" lIns="91425" tIns="45700" rIns="91425" bIns="45700" anchor="t" anchorCtr="0">
            <a:normAutofit/>
          </a:bodyPr>
          <a:lstStyle/>
          <a:p>
            <a:pPr marL="50800" marR="0" lvl="0" indent="0" algn="l" defTabSz="914400" rtl="0" eaLnBrk="1" fontAlgn="auto" latinLnBrk="0" hangingPunct="1">
              <a:lnSpc>
                <a:spcPct val="90000"/>
              </a:lnSpc>
              <a:spcBef>
                <a:spcPts val="1000"/>
              </a:spcBef>
              <a:spcAft>
                <a:spcPts val="0"/>
              </a:spcAft>
              <a:buClr>
                <a:srgbClr val="FFFFFF"/>
              </a:buClr>
              <a:buSzPts val="2800"/>
              <a:buFont typeface="Arial"/>
              <a:buNone/>
              <a:tabLst/>
              <a:defRPr/>
            </a:pPr>
            <a:r>
              <a:rPr kumimoji="0" lang="en-CA" sz="2400" b="0" i="0" u="none" strike="noStrike" kern="0" cap="none" spc="0" normalizeH="0" baseline="0" noProof="0" dirty="0">
                <a:ln>
                  <a:noFill/>
                </a:ln>
                <a:effectLst/>
                <a:uLnTx/>
                <a:uFillTx/>
                <a:latin typeface="Bierstadt" panose="020B0004020202020204" pitchFamily="34" charset="0"/>
                <a:ea typeface="Arial"/>
                <a:cs typeface="Arial"/>
                <a:sym typeface="Arial"/>
              </a:rPr>
              <a:t>Small group discussions</a:t>
            </a:r>
          </a:p>
          <a:p>
            <a:pPr marL="336550" indent="-285750">
              <a:lnSpc>
                <a:spcPct val="90000"/>
              </a:lnSpc>
              <a:spcBef>
                <a:spcPts val="1000"/>
              </a:spcBef>
              <a:buClr>
                <a:srgbClr val="FFFFFF"/>
              </a:buClr>
              <a:buSzPts val="2800"/>
              <a:buFont typeface="Arial" panose="020B0604020202020204" pitchFamily="34" charset="0"/>
              <a:buChar char="•"/>
              <a:defRPr/>
            </a:pPr>
            <a:r>
              <a:rPr kumimoji="0" lang="en-CA" sz="2200" b="0" i="0" u="none" strike="noStrike" kern="0" cap="none" spc="0" normalizeH="0" baseline="0" noProof="0" dirty="0">
                <a:ln>
                  <a:noFill/>
                </a:ln>
                <a:effectLst/>
                <a:uLnTx/>
                <a:uFillTx/>
                <a:latin typeface="Bierstadt" panose="020B0004020202020204" pitchFamily="34" charset="0"/>
                <a:cs typeface="Arial"/>
                <a:sym typeface="Arial"/>
              </a:rPr>
              <a:t>What groups are not represented in this dataset?</a:t>
            </a:r>
          </a:p>
          <a:p>
            <a:pPr marL="336550" indent="-285750">
              <a:lnSpc>
                <a:spcPct val="90000"/>
              </a:lnSpc>
              <a:spcBef>
                <a:spcPts val="1000"/>
              </a:spcBef>
              <a:buClr>
                <a:srgbClr val="FFFFFF"/>
              </a:buClr>
              <a:buSzPts val="2800"/>
              <a:buFont typeface="Arial" panose="020B0604020202020204" pitchFamily="34" charset="0"/>
              <a:buChar char="•"/>
              <a:defRPr/>
            </a:pPr>
            <a:r>
              <a:rPr kumimoji="0" lang="en-CA" sz="2200" b="0" i="0" u="none" strike="noStrike" kern="0" cap="none" spc="0" normalizeH="0" baseline="0" noProof="0" dirty="0">
                <a:ln>
                  <a:noFill/>
                </a:ln>
                <a:effectLst/>
                <a:uLnTx/>
                <a:uFillTx/>
                <a:latin typeface="Bierstadt" panose="020B0004020202020204" pitchFamily="34"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CA" sz="3200" b="0" i="0" u="none" strike="noStrike" kern="0" cap="none" spc="0" normalizeH="0" baseline="0" noProof="0" dirty="0">
                <a:ln>
                  <a:noFill/>
                </a:ln>
                <a:effectLst/>
                <a:uLnTx/>
                <a:uFillTx/>
                <a:latin typeface="Bierstadt" panose="020B0004020202020204" pitchFamily="34" charset="0"/>
                <a:cs typeface="Arial"/>
                <a:sym typeface="Arial"/>
              </a:rPr>
            </a:br>
            <a:endParaRPr kumimoji="0" lang="en-CA" sz="2400" b="0" i="0" u="none" strike="noStrike" kern="0" cap="none" spc="0" normalizeH="0" baseline="0" noProof="0" dirty="0">
              <a:ln>
                <a:noFill/>
              </a:ln>
              <a:effectLst/>
              <a:uLnTx/>
              <a:uFillTx/>
              <a:latin typeface="Bierstadt" panose="020B0004020202020204" pitchFamily="34" charset="0"/>
              <a:ea typeface="Arial"/>
              <a:cs typeface="Arial"/>
              <a:sym typeface="Arial"/>
            </a:endParaRPr>
          </a:p>
        </p:txBody>
      </p:sp>
    </p:spTree>
    <p:extLst>
      <p:ext uri="{BB962C8B-B14F-4D97-AF65-F5344CB8AC3E}">
        <p14:creationId xmlns:p14="http://schemas.microsoft.com/office/powerpoint/2010/main" val="2865529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sz="1200" b="0" i="0" u="none" strike="noStrike" kern="0" cap="none" spc="0" normalizeH="0" baseline="0" noProof="0" dirty="0">
              <a:ln>
                <a:noFill/>
              </a:ln>
              <a:solidFill>
                <a:srgbClr val="888888"/>
              </a:solidFill>
              <a:effectLst/>
              <a:uLnTx/>
              <a:uFillTx/>
              <a:cs typeface="Calibri"/>
              <a:sym typeface="Calibri"/>
            </a:endParaRPr>
          </a:p>
        </p:txBody>
      </p:sp>
      <p:graphicFrame>
        <p:nvGraphicFramePr>
          <p:cNvPr id="534" name="Table 11">
            <a:extLst>
              <a:ext uri="{FF2B5EF4-FFF2-40B4-BE49-F238E27FC236}">
                <a16:creationId xmlns:a16="http://schemas.microsoft.com/office/drawing/2014/main" id="{128FA255-38E0-8976-99D4-A101C942D8E6}"/>
              </a:ext>
            </a:extLst>
          </p:cNvPr>
          <p:cNvGraphicFramePr>
            <a:graphicFrameLocks noGrp="1"/>
          </p:cNvGraphicFramePr>
          <p:nvPr/>
        </p:nvGraphicFramePr>
        <p:xfrm>
          <a:off x="7511011" y="2653479"/>
          <a:ext cx="4316098" cy="3527961"/>
        </p:xfrm>
        <a:graphic>
          <a:graphicData uri="http://schemas.openxmlformats.org/drawingml/2006/table">
            <a:tbl>
              <a:tblPr firstRow="1" bandRow="1">
                <a:tableStyleId>{5C22544A-7EE6-4342-B048-85BDC9FD1C3A}</a:tableStyleId>
              </a:tblPr>
              <a:tblGrid>
                <a:gridCol w="3032041">
                  <a:extLst>
                    <a:ext uri="{9D8B030D-6E8A-4147-A177-3AD203B41FA5}">
                      <a16:colId xmlns:a16="http://schemas.microsoft.com/office/drawing/2014/main" val="1849707163"/>
                    </a:ext>
                  </a:extLst>
                </a:gridCol>
                <a:gridCol w="1284057">
                  <a:extLst>
                    <a:ext uri="{9D8B030D-6E8A-4147-A177-3AD203B41FA5}">
                      <a16:colId xmlns:a16="http://schemas.microsoft.com/office/drawing/2014/main" val="2280808919"/>
                    </a:ext>
                  </a:extLst>
                </a:gridCol>
              </a:tblGrid>
              <a:tr h="877932">
                <a:tc>
                  <a:txBody>
                    <a:bodyPr/>
                    <a:lstStyle/>
                    <a:p>
                      <a:endParaRPr lang="en-CA" sz="1600" dirty="0">
                        <a:latin typeface="Bierstadt" panose="020B0004020202020204" pitchFamily="34" charset="0"/>
                      </a:endParaRPr>
                    </a:p>
                  </a:txBody>
                  <a:tcPr/>
                </a:tc>
                <a:tc>
                  <a:txBody>
                    <a:bodyPr/>
                    <a:lstStyle/>
                    <a:p>
                      <a:r>
                        <a:rPr lang="en-US" sz="1600" dirty="0">
                          <a:latin typeface="Bierstadt" panose="020B0004020202020204" pitchFamily="34" charset="0"/>
                        </a:rPr>
                        <a:t>Correctly classified</a:t>
                      </a:r>
                      <a:endParaRPr lang="en-CA" sz="1600" dirty="0"/>
                    </a:p>
                  </a:txBody>
                  <a:tcPr/>
                </a:tc>
                <a:extLst>
                  <a:ext uri="{0D108BD9-81ED-4DB2-BD59-A6C34878D82A}">
                    <a16:rowId xmlns:a16="http://schemas.microsoft.com/office/drawing/2014/main" val="767066390"/>
                  </a:ext>
                </a:extLst>
              </a:tr>
              <a:tr h="516429">
                <a:tc>
                  <a:txBody>
                    <a:bodyPr/>
                    <a:lstStyle/>
                    <a:p>
                      <a:r>
                        <a:rPr lang="en-US" sz="2000" dirty="0">
                          <a:latin typeface="Bierstadt" panose="020B0004020202020204" pitchFamily="34" charset="0"/>
                        </a:rPr>
                        <a:t>Shaded (Subgroup 1)</a:t>
                      </a:r>
                      <a:endParaRPr lang="en-CA" sz="2000" dirty="0"/>
                    </a:p>
                  </a:txBody>
                  <a:tcPr/>
                </a:tc>
                <a:tc>
                  <a:txBody>
                    <a:bodyPr/>
                    <a:lstStyle/>
                    <a:p>
                      <a:pPr algn="ctr"/>
                      <a:r>
                        <a:rPr lang="en-US" sz="2000" dirty="0">
                          <a:latin typeface="Bierstadt" panose="020B0004020202020204" pitchFamily="34" charset="0"/>
                        </a:rPr>
                        <a:t>1/6</a:t>
                      </a:r>
                      <a:endParaRPr lang="en-CA" sz="2000" dirty="0"/>
                    </a:p>
                  </a:txBody>
                  <a:tcPr/>
                </a:tc>
                <a:extLst>
                  <a:ext uri="{0D108BD9-81ED-4DB2-BD59-A6C34878D82A}">
                    <a16:rowId xmlns:a16="http://schemas.microsoft.com/office/drawing/2014/main" val="3501011568"/>
                  </a:ext>
                </a:extLst>
              </a:tr>
              <a:tr h="300640">
                <a:tc>
                  <a:txBody>
                    <a:bodyPr/>
                    <a:lstStyle/>
                    <a:p>
                      <a:r>
                        <a:rPr lang="en-US" sz="1600" i="1" dirty="0">
                          <a:latin typeface="Bierstadt" panose="020B0004020202020204" pitchFamily="34" charset="0"/>
                        </a:rPr>
                        <a:t>     Circles (cancerous)</a:t>
                      </a:r>
                      <a:endParaRPr lang="en-CA" sz="1600" i="1" dirty="0"/>
                    </a:p>
                  </a:txBody>
                  <a:tcPr/>
                </a:tc>
                <a:tc>
                  <a:txBody>
                    <a:bodyPr/>
                    <a:lstStyle/>
                    <a:p>
                      <a:pPr algn="ctr"/>
                      <a:r>
                        <a:rPr lang="en-US" sz="1600" i="1" dirty="0">
                          <a:latin typeface="Bierstadt" panose="020B0004020202020204" pitchFamily="34" charset="0"/>
                        </a:rPr>
                        <a:t>0/3</a:t>
                      </a:r>
                      <a:endParaRPr lang="en-CA" sz="1600" i="1" dirty="0"/>
                    </a:p>
                  </a:txBody>
                  <a:tcPr/>
                </a:tc>
                <a:extLst>
                  <a:ext uri="{0D108BD9-81ED-4DB2-BD59-A6C34878D82A}">
                    <a16:rowId xmlns:a16="http://schemas.microsoft.com/office/drawing/2014/main" val="181582668"/>
                  </a:ext>
                </a:extLst>
              </a:tr>
              <a:tr h="298984">
                <a:tc>
                  <a:txBody>
                    <a:bodyPr/>
                    <a:lstStyle/>
                    <a:p>
                      <a:r>
                        <a:rPr lang="en-US" sz="1600" i="1" dirty="0">
                          <a:latin typeface="Bierstadt" panose="020B0004020202020204" pitchFamily="34" charset="0"/>
                        </a:rPr>
                        <a:t>     Squares (not cancerous)</a:t>
                      </a:r>
                      <a:endParaRPr lang="en-CA" sz="1600" i="1" dirty="0"/>
                    </a:p>
                  </a:txBody>
                  <a:tcPr/>
                </a:tc>
                <a:tc>
                  <a:txBody>
                    <a:bodyPr/>
                    <a:lstStyle/>
                    <a:p>
                      <a:pPr algn="ctr"/>
                      <a:r>
                        <a:rPr lang="en-US" sz="1600" i="1" dirty="0">
                          <a:latin typeface="Bierstadt" panose="020B0004020202020204" pitchFamily="34" charset="0"/>
                        </a:rPr>
                        <a:t>1/3</a:t>
                      </a:r>
                      <a:endParaRPr lang="en-CA" sz="1600" i="1" dirty="0"/>
                    </a:p>
                  </a:txBody>
                  <a:tcPr/>
                </a:tc>
                <a:extLst>
                  <a:ext uri="{0D108BD9-81ED-4DB2-BD59-A6C34878D82A}">
                    <a16:rowId xmlns:a16="http://schemas.microsoft.com/office/drawing/2014/main" val="340386416"/>
                  </a:ext>
                </a:extLst>
              </a:tr>
              <a:tr h="258215">
                <a:tc>
                  <a:txBody>
                    <a:bodyPr/>
                    <a:lstStyle/>
                    <a:p>
                      <a:r>
                        <a:rPr lang="en-US" sz="2000" dirty="0">
                          <a:latin typeface="Bierstadt" panose="020B0004020202020204" pitchFamily="34" charset="0"/>
                        </a:rPr>
                        <a:t>Unshaded (Subgroup 2)</a:t>
                      </a:r>
                      <a:endParaRPr lang="en-CA" sz="2000" dirty="0"/>
                    </a:p>
                  </a:txBody>
                  <a:tcPr/>
                </a:tc>
                <a:tc>
                  <a:txBody>
                    <a:bodyPr/>
                    <a:lstStyle/>
                    <a:p>
                      <a:pPr algn="ctr"/>
                      <a:r>
                        <a:rPr lang="en-US" sz="2000" dirty="0">
                          <a:latin typeface="Bierstadt" panose="020B0004020202020204" pitchFamily="34" charset="0"/>
                        </a:rPr>
                        <a:t>13/14</a:t>
                      </a:r>
                      <a:endParaRPr lang="en-CA" sz="2000" dirty="0"/>
                    </a:p>
                  </a:txBody>
                  <a:tcPr/>
                </a:tc>
                <a:extLst>
                  <a:ext uri="{0D108BD9-81ED-4DB2-BD59-A6C34878D82A}">
                    <a16:rowId xmlns:a16="http://schemas.microsoft.com/office/drawing/2014/main" val="4168926288"/>
                  </a:ext>
                </a:extLst>
              </a:tr>
              <a:tr h="198120">
                <a:tc>
                  <a:txBody>
                    <a:bodyPr/>
                    <a:lstStyle/>
                    <a:p>
                      <a:r>
                        <a:rPr lang="en-US" sz="1600" i="1" dirty="0">
                          <a:latin typeface="Bierstadt" panose="020B0004020202020204" pitchFamily="34" charset="0"/>
                        </a:rPr>
                        <a:t>     Circles (cancerous)</a:t>
                      </a:r>
                      <a:endParaRPr lang="en-CA" sz="1600" i="1" dirty="0"/>
                    </a:p>
                  </a:txBody>
                  <a:tcPr/>
                </a:tc>
                <a:tc>
                  <a:txBody>
                    <a:bodyPr/>
                    <a:lstStyle/>
                    <a:p>
                      <a:pPr algn="ctr"/>
                      <a:r>
                        <a:rPr lang="en-US" sz="1600" i="1" dirty="0">
                          <a:latin typeface="Bierstadt" panose="020B0004020202020204" pitchFamily="34" charset="0"/>
                        </a:rPr>
                        <a:t>7/7</a:t>
                      </a:r>
                      <a:endParaRPr lang="en-CA" sz="1600" i="1" dirty="0"/>
                    </a:p>
                  </a:txBody>
                  <a:tcPr/>
                </a:tc>
                <a:extLst>
                  <a:ext uri="{0D108BD9-81ED-4DB2-BD59-A6C34878D82A}">
                    <a16:rowId xmlns:a16="http://schemas.microsoft.com/office/drawing/2014/main" val="3321996885"/>
                  </a:ext>
                </a:extLst>
              </a:tr>
              <a:tr h="198120">
                <a:tc>
                  <a:txBody>
                    <a:bodyPr/>
                    <a:lstStyle/>
                    <a:p>
                      <a:r>
                        <a:rPr lang="en-US" sz="1600" i="1" dirty="0">
                          <a:latin typeface="Bierstadt" panose="020B0004020202020204" pitchFamily="34" charset="0"/>
                        </a:rPr>
                        <a:t>     Squares (not cancerous)</a:t>
                      </a:r>
                      <a:endParaRPr lang="en-CA" sz="1600" i="1" dirty="0"/>
                    </a:p>
                  </a:txBody>
                  <a:tcPr/>
                </a:tc>
                <a:tc>
                  <a:txBody>
                    <a:bodyPr/>
                    <a:lstStyle/>
                    <a:p>
                      <a:pPr algn="ctr"/>
                      <a:r>
                        <a:rPr lang="en-US" sz="1600" i="1" dirty="0">
                          <a:latin typeface="Bierstadt" panose="020B0004020202020204" pitchFamily="34" charset="0"/>
                        </a:rPr>
                        <a:t>6/7</a:t>
                      </a:r>
                      <a:endParaRPr lang="en-CA" sz="1600" i="1" dirty="0"/>
                    </a:p>
                  </a:txBody>
                  <a:tcPr/>
                </a:tc>
                <a:extLst>
                  <a:ext uri="{0D108BD9-81ED-4DB2-BD59-A6C34878D82A}">
                    <a16:rowId xmlns:a16="http://schemas.microsoft.com/office/drawing/2014/main" val="2460114563"/>
                  </a:ext>
                </a:extLst>
              </a:tr>
              <a:tr h="258215">
                <a:tc>
                  <a:txBody>
                    <a:bodyPr/>
                    <a:lstStyle/>
                    <a:p>
                      <a:r>
                        <a:rPr lang="en-US" sz="2000" dirty="0">
                          <a:latin typeface="Bierstadt" panose="020B0004020202020204" pitchFamily="34" charset="0"/>
                        </a:rPr>
                        <a:t>Total</a:t>
                      </a:r>
                      <a:endParaRPr lang="en-CA" sz="2000" dirty="0"/>
                    </a:p>
                  </a:txBody>
                  <a:tcPr/>
                </a:tc>
                <a:tc>
                  <a:txBody>
                    <a:bodyPr/>
                    <a:lstStyle/>
                    <a:p>
                      <a:pPr algn="ctr"/>
                      <a:r>
                        <a:rPr lang="en-US" sz="2000" dirty="0">
                          <a:latin typeface="Bierstadt" panose="020B0004020202020204" pitchFamily="34" charset="0"/>
                        </a:rPr>
                        <a:t>14/20</a:t>
                      </a:r>
                      <a:endParaRPr lang="en-CA" sz="2000" dirty="0"/>
                    </a:p>
                  </a:txBody>
                  <a:tcPr/>
                </a:tc>
                <a:extLst>
                  <a:ext uri="{0D108BD9-81ED-4DB2-BD59-A6C34878D82A}">
                    <a16:rowId xmlns:a16="http://schemas.microsoft.com/office/drawing/2014/main" val="893364560"/>
                  </a:ext>
                </a:extLst>
              </a:tr>
            </a:tbl>
          </a:graphicData>
        </a:graphic>
      </p:graphicFrame>
      <p:sp>
        <p:nvSpPr>
          <p:cNvPr id="17" name="Google Shape;581;p14">
            <a:extLst>
              <a:ext uri="{FF2B5EF4-FFF2-40B4-BE49-F238E27FC236}">
                <a16:creationId xmlns:a16="http://schemas.microsoft.com/office/drawing/2014/main" id="{D957FA93-6645-D1BD-33C4-2E9B8BB5DC3D}"/>
              </a:ext>
            </a:extLst>
          </p:cNvPr>
          <p:cNvSpPr/>
          <p:nvPr/>
        </p:nvSpPr>
        <p:spPr>
          <a:xfrm>
            <a:off x="3344925" y="1857674"/>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6" name="Google Shape;569;p14">
            <a:extLst>
              <a:ext uri="{FF2B5EF4-FFF2-40B4-BE49-F238E27FC236}">
                <a16:creationId xmlns:a16="http://schemas.microsoft.com/office/drawing/2014/main" id="{7350AC28-9596-ECD8-CF7D-B3F5298A51AD}"/>
              </a:ext>
            </a:extLst>
          </p:cNvPr>
          <p:cNvSpPr/>
          <p:nvPr/>
        </p:nvSpPr>
        <p:spPr>
          <a:xfrm>
            <a:off x="3108831" y="271440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7" name="Google Shape;581;p14">
            <a:extLst>
              <a:ext uri="{FF2B5EF4-FFF2-40B4-BE49-F238E27FC236}">
                <a16:creationId xmlns:a16="http://schemas.microsoft.com/office/drawing/2014/main" id="{EA3A28DE-F770-5BE4-9464-9BC7F04C6FB9}"/>
              </a:ext>
            </a:extLst>
          </p:cNvPr>
          <p:cNvSpPr/>
          <p:nvPr/>
        </p:nvSpPr>
        <p:spPr>
          <a:xfrm>
            <a:off x="2505287"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8" name="Google Shape;581;p14">
            <a:extLst>
              <a:ext uri="{FF2B5EF4-FFF2-40B4-BE49-F238E27FC236}">
                <a16:creationId xmlns:a16="http://schemas.microsoft.com/office/drawing/2014/main" id="{0CC9182C-B089-D132-E21C-37042346E206}"/>
              </a:ext>
            </a:extLst>
          </p:cNvPr>
          <p:cNvSpPr/>
          <p:nvPr/>
        </p:nvSpPr>
        <p:spPr>
          <a:xfrm>
            <a:off x="3639978" y="357145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9" name="Google Shape;581;p14">
            <a:extLst>
              <a:ext uri="{FF2B5EF4-FFF2-40B4-BE49-F238E27FC236}">
                <a16:creationId xmlns:a16="http://schemas.microsoft.com/office/drawing/2014/main" id="{F1A73E2E-F973-215D-DA00-D4D72C6A9315}"/>
              </a:ext>
            </a:extLst>
          </p:cNvPr>
          <p:cNvSpPr/>
          <p:nvPr/>
        </p:nvSpPr>
        <p:spPr>
          <a:xfrm>
            <a:off x="4657625" y="289336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0" name="Google Shape;581;p14">
            <a:extLst>
              <a:ext uri="{FF2B5EF4-FFF2-40B4-BE49-F238E27FC236}">
                <a16:creationId xmlns:a16="http://schemas.microsoft.com/office/drawing/2014/main" id="{21FB418B-FDF8-E22B-05D4-65320E01FAD0}"/>
              </a:ext>
            </a:extLst>
          </p:cNvPr>
          <p:cNvSpPr/>
          <p:nvPr/>
        </p:nvSpPr>
        <p:spPr>
          <a:xfrm>
            <a:off x="5455521" y="238963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1" name="Google Shape;581;p14">
            <a:extLst>
              <a:ext uri="{FF2B5EF4-FFF2-40B4-BE49-F238E27FC236}">
                <a16:creationId xmlns:a16="http://schemas.microsoft.com/office/drawing/2014/main" id="{E252EC1B-7C23-ACC9-3805-2FE1C8C06439}"/>
              </a:ext>
            </a:extLst>
          </p:cNvPr>
          <p:cNvSpPr/>
          <p:nvPr/>
        </p:nvSpPr>
        <p:spPr>
          <a:xfrm>
            <a:off x="2730300" y="345178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2" name="Google Shape;569;p14">
            <a:extLst>
              <a:ext uri="{FF2B5EF4-FFF2-40B4-BE49-F238E27FC236}">
                <a16:creationId xmlns:a16="http://schemas.microsoft.com/office/drawing/2014/main" id="{27710CE5-6BD5-E3B8-A259-04EA7137218F}"/>
              </a:ext>
            </a:extLst>
          </p:cNvPr>
          <p:cNvSpPr/>
          <p:nvPr/>
        </p:nvSpPr>
        <p:spPr>
          <a:xfrm>
            <a:off x="4020975" y="2509388"/>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3" name="Google Shape;569;p14">
            <a:extLst>
              <a:ext uri="{FF2B5EF4-FFF2-40B4-BE49-F238E27FC236}">
                <a16:creationId xmlns:a16="http://schemas.microsoft.com/office/drawing/2014/main" id="{FDFF4FE2-C5DD-8A77-0CAD-F7891EF59D10}"/>
              </a:ext>
            </a:extLst>
          </p:cNvPr>
          <p:cNvSpPr/>
          <p:nvPr/>
        </p:nvSpPr>
        <p:spPr>
          <a:xfrm>
            <a:off x="5596670" y="316729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4" name="Google Shape;569;p14">
            <a:extLst>
              <a:ext uri="{FF2B5EF4-FFF2-40B4-BE49-F238E27FC236}">
                <a16:creationId xmlns:a16="http://schemas.microsoft.com/office/drawing/2014/main" id="{7EE38FD7-A4BB-6C5E-0F76-228838B33FEC}"/>
              </a:ext>
            </a:extLst>
          </p:cNvPr>
          <p:cNvSpPr/>
          <p:nvPr/>
        </p:nvSpPr>
        <p:spPr>
          <a:xfrm>
            <a:off x="5003767" y="1835142"/>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5" name="Google Shape;569;p14">
            <a:extLst>
              <a:ext uri="{FF2B5EF4-FFF2-40B4-BE49-F238E27FC236}">
                <a16:creationId xmlns:a16="http://schemas.microsoft.com/office/drawing/2014/main" id="{FAC23C21-9458-651F-D918-EF20C1F44407}"/>
              </a:ext>
            </a:extLst>
          </p:cNvPr>
          <p:cNvSpPr/>
          <p:nvPr/>
        </p:nvSpPr>
        <p:spPr>
          <a:xfrm>
            <a:off x="2981622" y="455767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6" name="Google Shape;569;p14">
            <a:extLst>
              <a:ext uri="{FF2B5EF4-FFF2-40B4-BE49-F238E27FC236}">
                <a16:creationId xmlns:a16="http://schemas.microsoft.com/office/drawing/2014/main" id="{442C59B5-4800-A2A3-15F8-26BAE8A6B653}"/>
              </a:ext>
            </a:extLst>
          </p:cNvPr>
          <p:cNvSpPr/>
          <p:nvPr/>
        </p:nvSpPr>
        <p:spPr>
          <a:xfrm>
            <a:off x="2469451" y="2425085"/>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7" name="Google Shape;581;p14">
            <a:extLst>
              <a:ext uri="{FF2B5EF4-FFF2-40B4-BE49-F238E27FC236}">
                <a16:creationId xmlns:a16="http://schemas.microsoft.com/office/drawing/2014/main" id="{B19C3B93-1391-A0CE-A09E-57D8A6EBE043}"/>
              </a:ext>
            </a:extLst>
          </p:cNvPr>
          <p:cNvSpPr/>
          <p:nvPr/>
        </p:nvSpPr>
        <p:spPr>
          <a:xfrm>
            <a:off x="1721768" y="5198662"/>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48" name="Straight Connector 47">
            <a:extLst>
              <a:ext uri="{FF2B5EF4-FFF2-40B4-BE49-F238E27FC236}">
                <a16:creationId xmlns:a16="http://schemas.microsoft.com/office/drawing/2014/main" id="{1F47DBC6-2749-BEB0-7C95-69AB184F4BA3}"/>
              </a:ext>
            </a:extLst>
          </p:cNvPr>
          <p:cNvCxnSpPr>
            <a:cxnSpLocks/>
          </p:cNvCxnSpPr>
          <p:nvPr/>
        </p:nvCxnSpPr>
        <p:spPr>
          <a:xfrm>
            <a:off x="1218282" y="913165"/>
            <a:ext cx="0" cy="4986605"/>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E5AEC11A-5284-7220-B0AA-593BE574FD35}"/>
              </a:ext>
            </a:extLst>
          </p:cNvPr>
          <p:cNvCxnSpPr>
            <a:cxnSpLocks/>
          </p:cNvCxnSpPr>
          <p:nvPr/>
        </p:nvCxnSpPr>
        <p:spPr>
          <a:xfrm flipH="1">
            <a:off x="1218282" y="5817079"/>
            <a:ext cx="5789243" cy="82691"/>
          </a:xfrm>
          <a:prstGeom prst="line">
            <a:avLst/>
          </a:prstGeom>
        </p:spPr>
        <p:style>
          <a:lnRef idx="2">
            <a:schemeClr val="dk1"/>
          </a:lnRef>
          <a:fillRef idx="0">
            <a:schemeClr val="dk1"/>
          </a:fillRef>
          <a:effectRef idx="1">
            <a:schemeClr val="dk1"/>
          </a:effectRef>
          <a:fontRef idx="minor">
            <a:schemeClr val="tx1"/>
          </a:fontRef>
        </p:style>
      </p:cxnSp>
      <p:sp>
        <p:nvSpPr>
          <p:cNvPr id="50" name="Google Shape;581;p14">
            <a:extLst>
              <a:ext uri="{FF2B5EF4-FFF2-40B4-BE49-F238E27FC236}">
                <a16:creationId xmlns:a16="http://schemas.microsoft.com/office/drawing/2014/main" id="{A6A04FF9-983B-AB81-A761-141135CC1C96}"/>
              </a:ext>
            </a:extLst>
          </p:cNvPr>
          <p:cNvSpPr/>
          <p:nvPr/>
        </p:nvSpPr>
        <p:spPr>
          <a:xfrm>
            <a:off x="4006205"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 name="Google Shape;581;p14">
            <a:extLst>
              <a:ext uri="{FF2B5EF4-FFF2-40B4-BE49-F238E27FC236}">
                <a16:creationId xmlns:a16="http://schemas.microsoft.com/office/drawing/2014/main" id="{14D99221-C7BF-5154-EBAF-E550C172D58B}"/>
              </a:ext>
            </a:extLst>
          </p:cNvPr>
          <p:cNvSpPr/>
          <p:nvPr/>
        </p:nvSpPr>
        <p:spPr>
          <a:xfrm>
            <a:off x="4825443" y="96359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2" name="Google Shape;569;p14">
            <a:extLst>
              <a:ext uri="{FF2B5EF4-FFF2-40B4-BE49-F238E27FC236}">
                <a16:creationId xmlns:a16="http://schemas.microsoft.com/office/drawing/2014/main" id="{634F584F-53E9-F920-E2C1-E2E799C110B4}"/>
              </a:ext>
            </a:extLst>
          </p:cNvPr>
          <p:cNvSpPr/>
          <p:nvPr/>
        </p:nvSpPr>
        <p:spPr>
          <a:xfrm>
            <a:off x="1875773" y="3564367"/>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 name="Google Shape;569;p14">
            <a:extLst>
              <a:ext uri="{FF2B5EF4-FFF2-40B4-BE49-F238E27FC236}">
                <a16:creationId xmlns:a16="http://schemas.microsoft.com/office/drawing/2014/main" id="{5F8D90E7-F887-0BC0-09E7-82C194AFE0CF}"/>
              </a:ext>
            </a:extLst>
          </p:cNvPr>
          <p:cNvSpPr/>
          <p:nvPr/>
        </p:nvSpPr>
        <p:spPr>
          <a:xfrm>
            <a:off x="4284511" y="3322359"/>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 name="Google Shape;569;p14">
            <a:extLst>
              <a:ext uri="{FF2B5EF4-FFF2-40B4-BE49-F238E27FC236}">
                <a16:creationId xmlns:a16="http://schemas.microsoft.com/office/drawing/2014/main" id="{41F04CFE-6C9C-4DE9-0407-76D37ADC0DE6}"/>
              </a:ext>
            </a:extLst>
          </p:cNvPr>
          <p:cNvSpPr/>
          <p:nvPr/>
        </p:nvSpPr>
        <p:spPr>
          <a:xfrm>
            <a:off x="6381737" y="138951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 name="Google Shape;569;p14">
            <a:extLst>
              <a:ext uri="{FF2B5EF4-FFF2-40B4-BE49-F238E27FC236}">
                <a16:creationId xmlns:a16="http://schemas.microsoft.com/office/drawing/2014/main" id="{91DF1BD9-6B2F-620A-8381-27410DCD0753}"/>
              </a:ext>
            </a:extLst>
          </p:cNvPr>
          <p:cNvSpPr/>
          <p:nvPr/>
        </p:nvSpPr>
        <p:spPr>
          <a:xfrm>
            <a:off x="3802224" y="1142440"/>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6" name="Google Shape;581;p14">
            <a:extLst>
              <a:ext uri="{FF2B5EF4-FFF2-40B4-BE49-F238E27FC236}">
                <a16:creationId xmlns:a16="http://schemas.microsoft.com/office/drawing/2014/main" id="{E95564A0-B928-CB3B-92F8-04AD2D5A1FBE}"/>
              </a:ext>
            </a:extLst>
          </p:cNvPr>
          <p:cNvSpPr/>
          <p:nvPr/>
        </p:nvSpPr>
        <p:spPr>
          <a:xfrm>
            <a:off x="5798072" y="456963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1" name="Google Shape;561;p14">
            <a:extLst>
              <a:ext uri="{FF2B5EF4-FFF2-40B4-BE49-F238E27FC236}">
                <a16:creationId xmlns:a16="http://schemas.microsoft.com/office/drawing/2014/main" id="{9ED95126-E0CC-B088-7E8F-5693C2459018}"/>
              </a:ext>
            </a:extLst>
          </p:cNvPr>
          <p:cNvSpPr/>
          <p:nvPr/>
        </p:nvSpPr>
        <p:spPr>
          <a:xfrm>
            <a:off x="5594601" y="3159876"/>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2" name="Google Shape;561;p14">
            <a:extLst>
              <a:ext uri="{FF2B5EF4-FFF2-40B4-BE49-F238E27FC236}">
                <a16:creationId xmlns:a16="http://schemas.microsoft.com/office/drawing/2014/main" id="{73329AA5-30A4-B8B9-A972-0BD479A3DE10}"/>
              </a:ext>
            </a:extLst>
          </p:cNvPr>
          <p:cNvSpPr/>
          <p:nvPr/>
        </p:nvSpPr>
        <p:spPr>
          <a:xfrm>
            <a:off x="4282442" y="3319048"/>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3" name="Google Shape;561;p14">
            <a:extLst>
              <a:ext uri="{FF2B5EF4-FFF2-40B4-BE49-F238E27FC236}">
                <a16:creationId xmlns:a16="http://schemas.microsoft.com/office/drawing/2014/main" id="{460481A7-7BFE-3046-C9AA-090083FA2FE5}"/>
              </a:ext>
            </a:extLst>
          </p:cNvPr>
          <p:cNvSpPr/>
          <p:nvPr/>
        </p:nvSpPr>
        <p:spPr>
          <a:xfrm>
            <a:off x="2976746" y="4563602"/>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2" name="Google Shape;581;p14">
            <a:extLst>
              <a:ext uri="{FF2B5EF4-FFF2-40B4-BE49-F238E27FC236}">
                <a16:creationId xmlns:a16="http://schemas.microsoft.com/office/drawing/2014/main" id="{826CBEF5-2F4F-3CCF-651D-4D4D666E6E2E}"/>
              </a:ext>
            </a:extLst>
          </p:cNvPr>
          <p:cNvSpPr/>
          <p:nvPr/>
        </p:nvSpPr>
        <p:spPr>
          <a:xfrm>
            <a:off x="3339118" y="1834977"/>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3" name="Google Shape;581;p14">
            <a:extLst>
              <a:ext uri="{FF2B5EF4-FFF2-40B4-BE49-F238E27FC236}">
                <a16:creationId xmlns:a16="http://schemas.microsoft.com/office/drawing/2014/main" id="{A9FBE013-680A-2EE8-E675-501298A429CA}"/>
              </a:ext>
            </a:extLst>
          </p:cNvPr>
          <p:cNvSpPr/>
          <p:nvPr/>
        </p:nvSpPr>
        <p:spPr>
          <a:xfrm>
            <a:off x="4829713" y="957947"/>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4" name="Google Shape;581;p14">
            <a:extLst>
              <a:ext uri="{FF2B5EF4-FFF2-40B4-BE49-F238E27FC236}">
                <a16:creationId xmlns:a16="http://schemas.microsoft.com/office/drawing/2014/main" id="{F20A3DAC-C0EE-287E-CD16-0D08666784C0}"/>
              </a:ext>
            </a:extLst>
          </p:cNvPr>
          <p:cNvSpPr/>
          <p:nvPr/>
        </p:nvSpPr>
        <p:spPr>
          <a:xfrm>
            <a:off x="2505287" y="4310156"/>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515" name="Google Shape;558;p14">
            <a:extLst>
              <a:ext uri="{FF2B5EF4-FFF2-40B4-BE49-F238E27FC236}">
                <a16:creationId xmlns:a16="http://schemas.microsoft.com/office/drawing/2014/main" id="{76C611A6-0785-C193-D548-2D710073C35E}"/>
              </a:ext>
            </a:extLst>
          </p:cNvPr>
          <p:cNvCxnSpPr>
            <a:cxnSpLocks/>
          </p:cNvCxnSpPr>
          <p:nvPr/>
        </p:nvCxnSpPr>
        <p:spPr>
          <a:xfrm flipV="1">
            <a:off x="1086928" y="495388"/>
            <a:ext cx="7392838" cy="4568318"/>
          </a:xfrm>
          <a:prstGeom prst="straightConnector1">
            <a:avLst/>
          </a:prstGeom>
          <a:noFill/>
          <a:ln w="66675" cap="flat" cmpd="sng">
            <a:solidFill>
              <a:schemeClr val="accent2"/>
            </a:solidFill>
            <a:prstDash val="solid"/>
            <a:round/>
            <a:headEnd type="none" w="sm" len="sm"/>
            <a:tailEnd type="none" w="sm" len="sm"/>
          </a:ln>
        </p:spPr>
      </p:cxnSp>
      <p:sp>
        <p:nvSpPr>
          <p:cNvPr id="5" name="TextBox 4">
            <a:extLst>
              <a:ext uri="{FF2B5EF4-FFF2-40B4-BE49-F238E27FC236}">
                <a16:creationId xmlns:a16="http://schemas.microsoft.com/office/drawing/2014/main" id="{D9D2CFD5-BDF2-6E15-251F-5EC6EA0328D9}"/>
              </a:ext>
            </a:extLst>
          </p:cNvPr>
          <p:cNvSpPr txBox="1"/>
          <p:nvPr/>
        </p:nvSpPr>
        <p:spPr>
          <a:xfrm>
            <a:off x="3798637" y="5101732"/>
            <a:ext cx="25831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Square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(not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6" name="TextBox 5">
            <a:extLst>
              <a:ext uri="{FF2B5EF4-FFF2-40B4-BE49-F238E27FC236}">
                <a16:creationId xmlns:a16="http://schemas.microsoft.com/office/drawing/2014/main" id="{82578D31-04EC-0E2C-9B14-5C9E4817E28D}"/>
              </a:ext>
            </a:extLst>
          </p:cNvPr>
          <p:cNvSpPr txBox="1"/>
          <p:nvPr/>
        </p:nvSpPr>
        <p:spPr>
          <a:xfrm>
            <a:off x="1311153" y="1031745"/>
            <a:ext cx="22607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Circle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7" name="TextBox 6">
            <a:extLst>
              <a:ext uri="{FF2B5EF4-FFF2-40B4-BE49-F238E27FC236}">
                <a16:creationId xmlns:a16="http://schemas.microsoft.com/office/drawing/2014/main" id="{5A65EC45-437D-ABE3-3FC5-6241BD8E257C}"/>
              </a:ext>
            </a:extLst>
          </p:cNvPr>
          <p:cNvSpPr txBox="1"/>
          <p:nvPr/>
        </p:nvSpPr>
        <p:spPr>
          <a:xfrm>
            <a:off x="8353188" y="974269"/>
            <a:ext cx="2977316" cy="95410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Mole Classifier: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Circles – cancerous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Squares – not cancerous</a:t>
            </a:r>
          </a:p>
        </p:txBody>
      </p:sp>
      <p:sp>
        <p:nvSpPr>
          <p:cNvPr id="2" name="TextBox 1">
            <a:extLst>
              <a:ext uri="{FF2B5EF4-FFF2-40B4-BE49-F238E27FC236}">
                <a16:creationId xmlns:a16="http://schemas.microsoft.com/office/drawing/2014/main" id="{24DD5E7E-B3C0-BBD3-6F36-1955CF1EE62C}"/>
              </a:ext>
            </a:extLst>
          </p:cNvPr>
          <p:cNvSpPr txBox="1"/>
          <p:nvPr/>
        </p:nvSpPr>
        <p:spPr>
          <a:xfrm>
            <a:off x="6381737" y="309786"/>
            <a:ext cx="22607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2"/>
                </a:solidFill>
                <a:effectLst/>
                <a:uLnTx/>
                <a:uFillTx/>
                <a:latin typeface="Bierstadt" panose="020B0004020202020204" pitchFamily="34" charset="0"/>
                <a:cs typeface="Arial"/>
                <a:sym typeface="Arial"/>
              </a:rPr>
              <a:t>Sample classifier</a:t>
            </a:r>
            <a:endParaRPr kumimoji="0" lang="en-CA" sz="1400" b="0" i="0" u="none" strike="noStrike" kern="0" cap="none" spc="0" normalizeH="0" baseline="0" noProof="0" dirty="0">
              <a:ln>
                <a:noFill/>
              </a:ln>
              <a:solidFill>
                <a:schemeClr val="accent2"/>
              </a:solidFill>
              <a:effectLst/>
              <a:uLnTx/>
              <a:uFillTx/>
              <a:latin typeface="Bierstadt" panose="020B0004020202020204" pitchFamily="34" charset="0"/>
              <a:cs typeface="Arial"/>
              <a:sym typeface="Arial"/>
            </a:endParaRPr>
          </a:p>
        </p:txBody>
      </p:sp>
    </p:spTree>
    <p:extLst>
      <p:ext uri="{BB962C8B-B14F-4D97-AF65-F5344CB8AC3E}">
        <p14:creationId xmlns:p14="http://schemas.microsoft.com/office/powerpoint/2010/main" val="578259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sz="1200" b="0" i="0" u="none" strike="noStrike" kern="0" cap="none" spc="0" normalizeH="0" baseline="0" noProof="0" dirty="0">
              <a:ln>
                <a:noFill/>
              </a:ln>
              <a:solidFill>
                <a:srgbClr val="888888"/>
              </a:solidFill>
              <a:effectLst/>
              <a:uLnTx/>
              <a:uFillTx/>
              <a:cs typeface="Calibri"/>
              <a:sym typeface="Calibri"/>
            </a:endParaRPr>
          </a:p>
        </p:txBody>
      </p:sp>
      <p:graphicFrame>
        <p:nvGraphicFramePr>
          <p:cNvPr id="534" name="Table 11">
            <a:extLst>
              <a:ext uri="{FF2B5EF4-FFF2-40B4-BE49-F238E27FC236}">
                <a16:creationId xmlns:a16="http://schemas.microsoft.com/office/drawing/2014/main" id="{128FA255-38E0-8976-99D4-A101C942D8E6}"/>
              </a:ext>
            </a:extLst>
          </p:cNvPr>
          <p:cNvGraphicFramePr>
            <a:graphicFrameLocks noGrp="1"/>
          </p:cNvGraphicFramePr>
          <p:nvPr/>
        </p:nvGraphicFramePr>
        <p:xfrm>
          <a:off x="7521145" y="2653479"/>
          <a:ext cx="4305963" cy="3527961"/>
        </p:xfrm>
        <a:graphic>
          <a:graphicData uri="http://schemas.openxmlformats.org/drawingml/2006/table">
            <a:tbl>
              <a:tblPr firstRow="1" bandRow="1">
                <a:tableStyleId>{5C22544A-7EE6-4342-B048-85BDC9FD1C3A}</a:tableStyleId>
              </a:tblPr>
              <a:tblGrid>
                <a:gridCol w="3024921">
                  <a:extLst>
                    <a:ext uri="{9D8B030D-6E8A-4147-A177-3AD203B41FA5}">
                      <a16:colId xmlns:a16="http://schemas.microsoft.com/office/drawing/2014/main" val="1849707163"/>
                    </a:ext>
                  </a:extLst>
                </a:gridCol>
                <a:gridCol w="1281042">
                  <a:extLst>
                    <a:ext uri="{9D8B030D-6E8A-4147-A177-3AD203B41FA5}">
                      <a16:colId xmlns:a16="http://schemas.microsoft.com/office/drawing/2014/main" val="2280808919"/>
                    </a:ext>
                  </a:extLst>
                </a:gridCol>
              </a:tblGrid>
              <a:tr h="877932">
                <a:tc>
                  <a:txBody>
                    <a:bodyPr/>
                    <a:lstStyle/>
                    <a:p>
                      <a:endParaRPr lang="en-CA" sz="1600" dirty="0">
                        <a:latin typeface="Bierstadt" panose="020B0004020202020204" pitchFamily="34" charset="0"/>
                      </a:endParaRPr>
                    </a:p>
                  </a:txBody>
                  <a:tcPr/>
                </a:tc>
                <a:tc>
                  <a:txBody>
                    <a:bodyPr/>
                    <a:lstStyle/>
                    <a:p>
                      <a:r>
                        <a:rPr lang="en-US" sz="1600" dirty="0">
                          <a:latin typeface="Bierstadt" panose="020B0004020202020204" pitchFamily="34" charset="0"/>
                        </a:rPr>
                        <a:t>Correctly classified</a:t>
                      </a:r>
                      <a:endParaRPr lang="en-CA" sz="1600" dirty="0"/>
                    </a:p>
                  </a:txBody>
                  <a:tcPr/>
                </a:tc>
                <a:extLst>
                  <a:ext uri="{0D108BD9-81ED-4DB2-BD59-A6C34878D82A}">
                    <a16:rowId xmlns:a16="http://schemas.microsoft.com/office/drawing/2014/main" val="767066390"/>
                  </a:ext>
                </a:extLst>
              </a:tr>
              <a:tr h="516429">
                <a:tc>
                  <a:txBody>
                    <a:bodyPr/>
                    <a:lstStyle/>
                    <a:p>
                      <a:r>
                        <a:rPr lang="en-US" sz="2000" dirty="0">
                          <a:latin typeface="Bierstadt" panose="020B0004020202020204" pitchFamily="34" charset="0"/>
                        </a:rPr>
                        <a:t>Shaded (Subgroup 1)</a:t>
                      </a:r>
                      <a:endParaRPr lang="en-CA" sz="2000" dirty="0"/>
                    </a:p>
                  </a:txBody>
                  <a:tcPr/>
                </a:tc>
                <a:tc>
                  <a:txBody>
                    <a:bodyPr/>
                    <a:lstStyle/>
                    <a:p>
                      <a:pPr algn="ctr"/>
                      <a:r>
                        <a:rPr lang="en-US" sz="2000" dirty="0">
                          <a:latin typeface="Bierstadt" panose="020B0004020202020204" pitchFamily="34" charset="0"/>
                        </a:rPr>
                        <a:t>5/6</a:t>
                      </a:r>
                      <a:endParaRPr lang="en-CA" sz="2000" dirty="0"/>
                    </a:p>
                  </a:txBody>
                  <a:tcPr/>
                </a:tc>
                <a:extLst>
                  <a:ext uri="{0D108BD9-81ED-4DB2-BD59-A6C34878D82A}">
                    <a16:rowId xmlns:a16="http://schemas.microsoft.com/office/drawing/2014/main" val="3501011568"/>
                  </a:ext>
                </a:extLst>
              </a:tr>
              <a:tr h="300640">
                <a:tc>
                  <a:txBody>
                    <a:bodyPr/>
                    <a:lstStyle/>
                    <a:p>
                      <a:r>
                        <a:rPr lang="en-US" sz="1600" i="1" dirty="0">
                          <a:latin typeface="Bierstadt" panose="020B0004020202020204" pitchFamily="34" charset="0"/>
                        </a:rPr>
                        <a:t>     Circles (cancerous)</a:t>
                      </a:r>
                      <a:endParaRPr lang="en-CA" sz="1600" i="1" dirty="0"/>
                    </a:p>
                  </a:txBody>
                  <a:tcPr/>
                </a:tc>
                <a:tc>
                  <a:txBody>
                    <a:bodyPr/>
                    <a:lstStyle/>
                    <a:p>
                      <a:pPr algn="ctr"/>
                      <a:r>
                        <a:rPr lang="en-US" sz="1600" i="1" dirty="0">
                          <a:latin typeface="Bierstadt" panose="020B0004020202020204" pitchFamily="34" charset="0"/>
                        </a:rPr>
                        <a:t>3/3</a:t>
                      </a:r>
                      <a:endParaRPr lang="en-CA" sz="1600" i="1" dirty="0"/>
                    </a:p>
                  </a:txBody>
                  <a:tcPr/>
                </a:tc>
                <a:extLst>
                  <a:ext uri="{0D108BD9-81ED-4DB2-BD59-A6C34878D82A}">
                    <a16:rowId xmlns:a16="http://schemas.microsoft.com/office/drawing/2014/main" val="181582668"/>
                  </a:ext>
                </a:extLst>
              </a:tr>
              <a:tr h="298984">
                <a:tc>
                  <a:txBody>
                    <a:bodyPr/>
                    <a:lstStyle/>
                    <a:p>
                      <a:r>
                        <a:rPr lang="en-US" sz="1600" i="1" dirty="0">
                          <a:latin typeface="Bierstadt" panose="020B0004020202020204" pitchFamily="34" charset="0"/>
                        </a:rPr>
                        <a:t>     Squares (not cancerous)</a:t>
                      </a:r>
                      <a:endParaRPr lang="en-CA" sz="1600" i="1" dirty="0"/>
                    </a:p>
                  </a:txBody>
                  <a:tcPr/>
                </a:tc>
                <a:tc>
                  <a:txBody>
                    <a:bodyPr/>
                    <a:lstStyle/>
                    <a:p>
                      <a:pPr algn="ctr"/>
                      <a:r>
                        <a:rPr lang="en-US" sz="1600" i="1" dirty="0">
                          <a:latin typeface="Bierstadt" panose="020B0004020202020204" pitchFamily="34" charset="0"/>
                        </a:rPr>
                        <a:t>2/3</a:t>
                      </a:r>
                      <a:endParaRPr lang="en-CA" sz="1600" i="1" dirty="0"/>
                    </a:p>
                  </a:txBody>
                  <a:tcPr/>
                </a:tc>
                <a:extLst>
                  <a:ext uri="{0D108BD9-81ED-4DB2-BD59-A6C34878D82A}">
                    <a16:rowId xmlns:a16="http://schemas.microsoft.com/office/drawing/2014/main" val="340386416"/>
                  </a:ext>
                </a:extLst>
              </a:tr>
              <a:tr h="258215">
                <a:tc>
                  <a:txBody>
                    <a:bodyPr/>
                    <a:lstStyle/>
                    <a:p>
                      <a:r>
                        <a:rPr lang="en-US" sz="2000" dirty="0">
                          <a:latin typeface="Bierstadt" panose="020B0004020202020204" pitchFamily="34" charset="0"/>
                        </a:rPr>
                        <a:t>Unshaded (Subgroup 2)</a:t>
                      </a:r>
                      <a:endParaRPr lang="en-CA" sz="2000" dirty="0"/>
                    </a:p>
                  </a:txBody>
                  <a:tcPr/>
                </a:tc>
                <a:tc>
                  <a:txBody>
                    <a:bodyPr/>
                    <a:lstStyle/>
                    <a:p>
                      <a:pPr algn="ctr"/>
                      <a:r>
                        <a:rPr lang="en-US" sz="2000" dirty="0">
                          <a:latin typeface="Bierstadt" panose="020B0004020202020204" pitchFamily="34" charset="0"/>
                        </a:rPr>
                        <a:t>1/14</a:t>
                      </a:r>
                      <a:endParaRPr lang="en-CA" sz="2000" dirty="0"/>
                    </a:p>
                  </a:txBody>
                  <a:tcPr/>
                </a:tc>
                <a:extLst>
                  <a:ext uri="{0D108BD9-81ED-4DB2-BD59-A6C34878D82A}">
                    <a16:rowId xmlns:a16="http://schemas.microsoft.com/office/drawing/2014/main" val="4168926288"/>
                  </a:ext>
                </a:extLst>
              </a:tr>
              <a:tr h="198120">
                <a:tc>
                  <a:txBody>
                    <a:bodyPr/>
                    <a:lstStyle/>
                    <a:p>
                      <a:r>
                        <a:rPr lang="en-US" sz="1600" i="1" dirty="0">
                          <a:latin typeface="Bierstadt" panose="020B0004020202020204" pitchFamily="34" charset="0"/>
                        </a:rPr>
                        <a:t>     Circles (cancerous)</a:t>
                      </a:r>
                      <a:endParaRPr lang="en-CA" sz="1600" i="1" dirty="0"/>
                    </a:p>
                  </a:txBody>
                  <a:tcPr/>
                </a:tc>
                <a:tc>
                  <a:txBody>
                    <a:bodyPr/>
                    <a:lstStyle/>
                    <a:p>
                      <a:pPr algn="ctr"/>
                      <a:r>
                        <a:rPr lang="en-US" sz="1600" i="1" dirty="0">
                          <a:latin typeface="Bierstadt" panose="020B0004020202020204" pitchFamily="34" charset="0"/>
                        </a:rPr>
                        <a:t>0/7</a:t>
                      </a:r>
                      <a:endParaRPr lang="en-CA" sz="1600" i="1" dirty="0"/>
                    </a:p>
                  </a:txBody>
                  <a:tcPr/>
                </a:tc>
                <a:extLst>
                  <a:ext uri="{0D108BD9-81ED-4DB2-BD59-A6C34878D82A}">
                    <a16:rowId xmlns:a16="http://schemas.microsoft.com/office/drawing/2014/main" val="3321996885"/>
                  </a:ext>
                </a:extLst>
              </a:tr>
              <a:tr h="198120">
                <a:tc>
                  <a:txBody>
                    <a:bodyPr/>
                    <a:lstStyle/>
                    <a:p>
                      <a:r>
                        <a:rPr lang="en-US" sz="1600" i="1" dirty="0">
                          <a:latin typeface="Bierstadt" panose="020B0004020202020204" pitchFamily="34" charset="0"/>
                        </a:rPr>
                        <a:t>     Squares (not cancerous)</a:t>
                      </a:r>
                      <a:endParaRPr lang="en-CA" sz="1600" i="1" dirty="0"/>
                    </a:p>
                  </a:txBody>
                  <a:tcPr/>
                </a:tc>
                <a:tc>
                  <a:txBody>
                    <a:bodyPr/>
                    <a:lstStyle/>
                    <a:p>
                      <a:pPr algn="ctr"/>
                      <a:r>
                        <a:rPr lang="en-US" sz="1600" i="1" dirty="0">
                          <a:latin typeface="Bierstadt" panose="020B0004020202020204" pitchFamily="34" charset="0"/>
                        </a:rPr>
                        <a:t>1/7</a:t>
                      </a:r>
                      <a:endParaRPr lang="en-CA" sz="1600" i="1" dirty="0"/>
                    </a:p>
                  </a:txBody>
                  <a:tcPr/>
                </a:tc>
                <a:extLst>
                  <a:ext uri="{0D108BD9-81ED-4DB2-BD59-A6C34878D82A}">
                    <a16:rowId xmlns:a16="http://schemas.microsoft.com/office/drawing/2014/main" val="2460114563"/>
                  </a:ext>
                </a:extLst>
              </a:tr>
              <a:tr h="258215">
                <a:tc>
                  <a:txBody>
                    <a:bodyPr/>
                    <a:lstStyle/>
                    <a:p>
                      <a:r>
                        <a:rPr lang="en-US" sz="2000" dirty="0">
                          <a:latin typeface="Bierstadt" panose="020B0004020202020204" pitchFamily="34" charset="0"/>
                        </a:rPr>
                        <a:t>Total</a:t>
                      </a:r>
                      <a:endParaRPr lang="en-CA" sz="2000" dirty="0"/>
                    </a:p>
                  </a:txBody>
                  <a:tcPr/>
                </a:tc>
                <a:tc>
                  <a:txBody>
                    <a:bodyPr/>
                    <a:lstStyle/>
                    <a:p>
                      <a:pPr algn="ctr"/>
                      <a:r>
                        <a:rPr lang="en-US" sz="2000" dirty="0">
                          <a:latin typeface="Bierstadt" panose="020B0004020202020204" pitchFamily="34" charset="0"/>
                        </a:rPr>
                        <a:t>6/20</a:t>
                      </a:r>
                      <a:endParaRPr lang="en-CA" sz="2000" dirty="0"/>
                    </a:p>
                  </a:txBody>
                  <a:tcPr/>
                </a:tc>
                <a:extLst>
                  <a:ext uri="{0D108BD9-81ED-4DB2-BD59-A6C34878D82A}">
                    <a16:rowId xmlns:a16="http://schemas.microsoft.com/office/drawing/2014/main" val="893364560"/>
                  </a:ext>
                </a:extLst>
              </a:tr>
            </a:tbl>
          </a:graphicData>
        </a:graphic>
      </p:graphicFrame>
      <p:sp>
        <p:nvSpPr>
          <p:cNvPr id="17" name="Google Shape;581;p14">
            <a:extLst>
              <a:ext uri="{FF2B5EF4-FFF2-40B4-BE49-F238E27FC236}">
                <a16:creationId xmlns:a16="http://schemas.microsoft.com/office/drawing/2014/main" id="{D957FA93-6645-D1BD-33C4-2E9B8BB5DC3D}"/>
              </a:ext>
            </a:extLst>
          </p:cNvPr>
          <p:cNvSpPr/>
          <p:nvPr/>
        </p:nvSpPr>
        <p:spPr>
          <a:xfrm>
            <a:off x="3344925" y="1857674"/>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6" name="Google Shape;569;p14">
            <a:extLst>
              <a:ext uri="{FF2B5EF4-FFF2-40B4-BE49-F238E27FC236}">
                <a16:creationId xmlns:a16="http://schemas.microsoft.com/office/drawing/2014/main" id="{7350AC28-9596-ECD8-CF7D-B3F5298A51AD}"/>
              </a:ext>
            </a:extLst>
          </p:cNvPr>
          <p:cNvSpPr/>
          <p:nvPr/>
        </p:nvSpPr>
        <p:spPr>
          <a:xfrm>
            <a:off x="3108831" y="271440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7" name="Google Shape;581;p14">
            <a:extLst>
              <a:ext uri="{FF2B5EF4-FFF2-40B4-BE49-F238E27FC236}">
                <a16:creationId xmlns:a16="http://schemas.microsoft.com/office/drawing/2014/main" id="{EA3A28DE-F770-5BE4-9464-9BC7F04C6FB9}"/>
              </a:ext>
            </a:extLst>
          </p:cNvPr>
          <p:cNvSpPr/>
          <p:nvPr/>
        </p:nvSpPr>
        <p:spPr>
          <a:xfrm>
            <a:off x="2505287"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8" name="Google Shape;581;p14">
            <a:extLst>
              <a:ext uri="{FF2B5EF4-FFF2-40B4-BE49-F238E27FC236}">
                <a16:creationId xmlns:a16="http://schemas.microsoft.com/office/drawing/2014/main" id="{0CC9182C-B089-D132-E21C-37042346E206}"/>
              </a:ext>
            </a:extLst>
          </p:cNvPr>
          <p:cNvSpPr/>
          <p:nvPr/>
        </p:nvSpPr>
        <p:spPr>
          <a:xfrm>
            <a:off x="3639978" y="357145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9" name="Google Shape;581;p14">
            <a:extLst>
              <a:ext uri="{FF2B5EF4-FFF2-40B4-BE49-F238E27FC236}">
                <a16:creationId xmlns:a16="http://schemas.microsoft.com/office/drawing/2014/main" id="{F1A73E2E-F973-215D-DA00-D4D72C6A9315}"/>
              </a:ext>
            </a:extLst>
          </p:cNvPr>
          <p:cNvSpPr/>
          <p:nvPr/>
        </p:nvSpPr>
        <p:spPr>
          <a:xfrm>
            <a:off x="4657625" y="289336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0" name="Google Shape;581;p14">
            <a:extLst>
              <a:ext uri="{FF2B5EF4-FFF2-40B4-BE49-F238E27FC236}">
                <a16:creationId xmlns:a16="http://schemas.microsoft.com/office/drawing/2014/main" id="{21FB418B-FDF8-E22B-05D4-65320E01FAD0}"/>
              </a:ext>
            </a:extLst>
          </p:cNvPr>
          <p:cNvSpPr/>
          <p:nvPr/>
        </p:nvSpPr>
        <p:spPr>
          <a:xfrm>
            <a:off x="5455521" y="238963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1" name="Google Shape;581;p14">
            <a:extLst>
              <a:ext uri="{FF2B5EF4-FFF2-40B4-BE49-F238E27FC236}">
                <a16:creationId xmlns:a16="http://schemas.microsoft.com/office/drawing/2014/main" id="{E252EC1B-7C23-ACC9-3805-2FE1C8C06439}"/>
              </a:ext>
            </a:extLst>
          </p:cNvPr>
          <p:cNvSpPr/>
          <p:nvPr/>
        </p:nvSpPr>
        <p:spPr>
          <a:xfrm>
            <a:off x="2730300" y="345178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2" name="Google Shape;569;p14">
            <a:extLst>
              <a:ext uri="{FF2B5EF4-FFF2-40B4-BE49-F238E27FC236}">
                <a16:creationId xmlns:a16="http://schemas.microsoft.com/office/drawing/2014/main" id="{27710CE5-6BD5-E3B8-A259-04EA7137218F}"/>
              </a:ext>
            </a:extLst>
          </p:cNvPr>
          <p:cNvSpPr/>
          <p:nvPr/>
        </p:nvSpPr>
        <p:spPr>
          <a:xfrm>
            <a:off x="4020975" y="2509388"/>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3" name="Google Shape;569;p14">
            <a:extLst>
              <a:ext uri="{FF2B5EF4-FFF2-40B4-BE49-F238E27FC236}">
                <a16:creationId xmlns:a16="http://schemas.microsoft.com/office/drawing/2014/main" id="{FDFF4FE2-C5DD-8A77-0CAD-F7891EF59D10}"/>
              </a:ext>
            </a:extLst>
          </p:cNvPr>
          <p:cNvSpPr/>
          <p:nvPr/>
        </p:nvSpPr>
        <p:spPr>
          <a:xfrm>
            <a:off x="5596670" y="316729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4" name="Google Shape;569;p14">
            <a:extLst>
              <a:ext uri="{FF2B5EF4-FFF2-40B4-BE49-F238E27FC236}">
                <a16:creationId xmlns:a16="http://schemas.microsoft.com/office/drawing/2014/main" id="{7EE38FD7-A4BB-6C5E-0F76-228838B33FEC}"/>
              </a:ext>
            </a:extLst>
          </p:cNvPr>
          <p:cNvSpPr/>
          <p:nvPr/>
        </p:nvSpPr>
        <p:spPr>
          <a:xfrm>
            <a:off x="5003767" y="1835142"/>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5" name="Google Shape;569;p14">
            <a:extLst>
              <a:ext uri="{FF2B5EF4-FFF2-40B4-BE49-F238E27FC236}">
                <a16:creationId xmlns:a16="http://schemas.microsoft.com/office/drawing/2014/main" id="{FAC23C21-9458-651F-D918-EF20C1F44407}"/>
              </a:ext>
            </a:extLst>
          </p:cNvPr>
          <p:cNvSpPr/>
          <p:nvPr/>
        </p:nvSpPr>
        <p:spPr>
          <a:xfrm>
            <a:off x="2981622" y="455767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6" name="Google Shape;569;p14">
            <a:extLst>
              <a:ext uri="{FF2B5EF4-FFF2-40B4-BE49-F238E27FC236}">
                <a16:creationId xmlns:a16="http://schemas.microsoft.com/office/drawing/2014/main" id="{442C59B5-4800-A2A3-15F8-26BAE8A6B653}"/>
              </a:ext>
            </a:extLst>
          </p:cNvPr>
          <p:cNvSpPr/>
          <p:nvPr/>
        </p:nvSpPr>
        <p:spPr>
          <a:xfrm>
            <a:off x="2469451" y="2425085"/>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7" name="Google Shape;581;p14">
            <a:extLst>
              <a:ext uri="{FF2B5EF4-FFF2-40B4-BE49-F238E27FC236}">
                <a16:creationId xmlns:a16="http://schemas.microsoft.com/office/drawing/2014/main" id="{B19C3B93-1391-A0CE-A09E-57D8A6EBE043}"/>
              </a:ext>
            </a:extLst>
          </p:cNvPr>
          <p:cNvSpPr/>
          <p:nvPr/>
        </p:nvSpPr>
        <p:spPr>
          <a:xfrm>
            <a:off x="1721768" y="5198662"/>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48" name="Straight Connector 47">
            <a:extLst>
              <a:ext uri="{FF2B5EF4-FFF2-40B4-BE49-F238E27FC236}">
                <a16:creationId xmlns:a16="http://schemas.microsoft.com/office/drawing/2014/main" id="{1F47DBC6-2749-BEB0-7C95-69AB184F4BA3}"/>
              </a:ext>
            </a:extLst>
          </p:cNvPr>
          <p:cNvCxnSpPr>
            <a:cxnSpLocks/>
          </p:cNvCxnSpPr>
          <p:nvPr/>
        </p:nvCxnSpPr>
        <p:spPr>
          <a:xfrm>
            <a:off x="1218282" y="913165"/>
            <a:ext cx="0" cy="4986605"/>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E5AEC11A-5284-7220-B0AA-593BE574FD35}"/>
              </a:ext>
            </a:extLst>
          </p:cNvPr>
          <p:cNvCxnSpPr>
            <a:cxnSpLocks/>
          </p:cNvCxnSpPr>
          <p:nvPr/>
        </p:nvCxnSpPr>
        <p:spPr>
          <a:xfrm flipH="1">
            <a:off x="1218282" y="5817079"/>
            <a:ext cx="5789243" cy="82691"/>
          </a:xfrm>
          <a:prstGeom prst="line">
            <a:avLst/>
          </a:prstGeom>
        </p:spPr>
        <p:style>
          <a:lnRef idx="2">
            <a:schemeClr val="dk1"/>
          </a:lnRef>
          <a:fillRef idx="0">
            <a:schemeClr val="dk1"/>
          </a:fillRef>
          <a:effectRef idx="1">
            <a:schemeClr val="dk1"/>
          </a:effectRef>
          <a:fontRef idx="minor">
            <a:schemeClr val="tx1"/>
          </a:fontRef>
        </p:style>
      </p:cxnSp>
      <p:sp>
        <p:nvSpPr>
          <p:cNvPr id="50" name="Google Shape;581;p14">
            <a:extLst>
              <a:ext uri="{FF2B5EF4-FFF2-40B4-BE49-F238E27FC236}">
                <a16:creationId xmlns:a16="http://schemas.microsoft.com/office/drawing/2014/main" id="{A6A04FF9-983B-AB81-A761-141135CC1C96}"/>
              </a:ext>
            </a:extLst>
          </p:cNvPr>
          <p:cNvSpPr/>
          <p:nvPr/>
        </p:nvSpPr>
        <p:spPr>
          <a:xfrm>
            <a:off x="4006205"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 name="Google Shape;581;p14">
            <a:extLst>
              <a:ext uri="{FF2B5EF4-FFF2-40B4-BE49-F238E27FC236}">
                <a16:creationId xmlns:a16="http://schemas.microsoft.com/office/drawing/2014/main" id="{14D99221-C7BF-5154-EBAF-E550C172D58B}"/>
              </a:ext>
            </a:extLst>
          </p:cNvPr>
          <p:cNvSpPr/>
          <p:nvPr/>
        </p:nvSpPr>
        <p:spPr>
          <a:xfrm>
            <a:off x="4825443" y="96359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2" name="Google Shape;569;p14">
            <a:extLst>
              <a:ext uri="{FF2B5EF4-FFF2-40B4-BE49-F238E27FC236}">
                <a16:creationId xmlns:a16="http://schemas.microsoft.com/office/drawing/2014/main" id="{634F584F-53E9-F920-E2C1-E2E799C110B4}"/>
              </a:ext>
            </a:extLst>
          </p:cNvPr>
          <p:cNvSpPr/>
          <p:nvPr/>
        </p:nvSpPr>
        <p:spPr>
          <a:xfrm>
            <a:off x="1875773" y="3564367"/>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 name="Google Shape;569;p14">
            <a:extLst>
              <a:ext uri="{FF2B5EF4-FFF2-40B4-BE49-F238E27FC236}">
                <a16:creationId xmlns:a16="http://schemas.microsoft.com/office/drawing/2014/main" id="{5F8D90E7-F887-0BC0-09E7-82C194AFE0CF}"/>
              </a:ext>
            </a:extLst>
          </p:cNvPr>
          <p:cNvSpPr/>
          <p:nvPr/>
        </p:nvSpPr>
        <p:spPr>
          <a:xfrm>
            <a:off x="4284511" y="3322359"/>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 name="Google Shape;569;p14">
            <a:extLst>
              <a:ext uri="{FF2B5EF4-FFF2-40B4-BE49-F238E27FC236}">
                <a16:creationId xmlns:a16="http://schemas.microsoft.com/office/drawing/2014/main" id="{41F04CFE-6C9C-4DE9-0407-76D37ADC0DE6}"/>
              </a:ext>
            </a:extLst>
          </p:cNvPr>
          <p:cNvSpPr/>
          <p:nvPr/>
        </p:nvSpPr>
        <p:spPr>
          <a:xfrm>
            <a:off x="6381737" y="138951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 name="Google Shape;569;p14">
            <a:extLst>
              <a:ext uri="{FF2B5EF4-FFF2-40B4-BE49-F238E27FC236}">
                <a16:creationId xmlns:a16="http://schemas.microsoft.com/office/drawing/2014/main" id="{91DF1BD9-6B2F-620A-8381-27410DCD0753}"/>
              </a:ext>
            </a:extLst>
          </p:cNvPr>
          <p:cNvSpPr/>
          <p:nvPr/>
        </p:nvSpPr>
        <p:spPr>
          <a:xfrm>
            <a:off x="3802224" y="1142440"/>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6" name="Google Shape;581;p14">
            <a:extLst>
              <a:ext uri="{FF2B5EF4-FFF2-40B4-BE49-F238E27FC236}">
                <a16:creationId xmlns:a16="http://schemas.microsoft.com/office/drawing/2014/main" id="{E95564A0-B928-CB3B-92F8-04AD2D5A1FBE}"/>
              </a:ext>
            </a:extLst>
          </p:cNvPr>
          <p:cNvSpPr/>
          <p:nvPr/>
        </p:nvSpPr>
        <p:spPr>
          <a:xfrm>
            <a:off x="5798072" y="456963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1" name="Google Shape;561;p14">
            <a:extLst>
              <a:ext uri="{FF2B5EF4-FFF2-40B4-BE49-F238E27FC236}">
                <a16:creationId xmlns:a16="http://schemas.microsoft.com/office/drawing/2014/main" id="{9ED95126-E0CC-B088-7E8F-5693C2459018}"/>
              </a:ext>
            </a:extLst>
          </p:cNvPr>
          <p:cNvSpPr/>
          <p:nvPr/>
        </p:nvSpPr>
        <p:spPr>
          <a:xfrm>
            <a:off x="5594601" y="3159876"/>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2" name="Google Shape;561;p14">
            <a:extLst>
              <a:ext uri="{FF2B5EF4-FFF2-40B4-BE49-F238E27FC236}">
                <a16:creationId xmlns:a16="http://schemas.microsoft.com/office/drawing/2014/main" id="{73329AA5-30A4-B8B9-A972-0BD479A3DE10}"/>
              </a:ext>
            </a:extLst>
          </p:cNvPr>
          <p:cNvSpPr/>
          <p:nvPr/>
        </p:nvSpPr>
        <p:spPr>
          <a:xfrm>
            <a:off x="4282442" y="3319048"/>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3" name="Google Shape;561;p14">
            <a:extLst>
              <a:ext uri="{FF2B5EF4-FFF2-40B4-BE49-F238E27FC236}">
                <a16:creationId xmlns:a16="http://schemas.microsoft.com/office/drawing/2014/main" id="{460481A7-7BFE-3046-C9AA-090083FA2FE5}"/>
              </a:ext>
            </a:extLst>
          </p:cNvPr>
          <p:cNvSpPr/>
          <p:nvPr/>
        </p:nvSpPr>
        <p:spPr>
          <a:xfrm>
            <a:off x="2976746" y="4563602"/>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2" name="Google Shape;581;p14">
            <a:extLst>
              <a:ext uri="{FF2B5EF4-FFF2-40B4-BE49-F238E27FC236}">
                <a16:creationId xmlns:a16="http://schemas.microsoft.com/office/drawing/2014/main" id="{826CBEF5-2F4F-3CCF-651D-4D4D666E6E2E}"/>
              </a:ext>
            </a:extLst>
          </p:cNvPr>
          <p:cNvSpPr/>
          <p:nvPr/>
        </p:nvSpPr>
        <p:spPr>
          <a:xfrm>
            <a:off x="3339118" y="1834977"/>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3" name="Google Shape;581;p14">
            <a:extLst>
              <a:ext uri="{FF2B5EF4-FFF2-40B4-BE49-F238E27FC236}">
                <a16:creationId xmlns:a16="http://schemas.microsoft.com/office/drawing/2014/main" id="{A9FBE013-680A-2EE8-E675-501298A429CA}"/>
              </a:ext>
            </a:extLst>
          </p:cNvPr>
          <p:cNvSpPr/>
          <p:nvPr/>
        </p:nvSpPr>
        <p:spPr>
          <a:xfrm>
            <a:off x="4829713" y="957947"/>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4" name="Google Shape;581;p14">
            <a:extLst>
              <a:ext uri="{FF2B5EF4-FFF2-40B4-BE49-F238E27FC236}">
                <a16:creationId xmlns:a16="http://schemas.microsoft.com/office/drawing/2014/main" id="{F20A3DAC-C0EE-287E-CD16-0D08666784C0}"/>
              </a:ext>
            </a:extLst>
          </p:cNvPr>
          <p:cNvSpPr/>
          <p:nvPr/>
        </p:nvSpPr>
        <p:spPr>
          <a:xfrm>
            <a:off x="2505287" y="4310156"/>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515" name="Google Shape;558;p14">
            <a:extLst>
              <a:ext uri="{FF2B5EF4-FFF2-40B4-BE49-F238E27FC236}">
                <a16:creationId xmlns:a16="http://schemas.microsoft.com/office/drawing/2014/main" id="{76C611A6-0785-C193-D548-2D710073C35E}"/>
              </a:ext>
            </a:extLst>
          </p:cNvPr>
          <p:cNvCxnSpPr>
            <a:cxnSpLocks/>
          </p:cNvCxnSpPr>
          <p:nvPr/>
        </p:nvCxnSpPr>
        <p:spPr>
          <a:xfrm flipV="1">
            <a:off x="1086928" y="495388"/>
            <a:ext cx="7392838" cy="4568318"/>
          </a:xfrm>
          <a:prstGeom prst="straightConnector1">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D9D2CFD5-BDF2-6E15-251F-5EC6EA0328D9}"/>
              </a:ext>
            </a:extLst>
          </p:cNvPr>
          <p:cNvSpPr txBox="1"/>
          <p:nvPr/>
        </p:nvSpPr>
        <p:spPr>
          <a:xfrm>
            <a:off x="1378463" y="912306"/>
            <a:ext cx="25831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Square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(not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6" name="TextBox 5">
            <a:extLst>
              <a:ext uri="{FF2B5EF4-FFF2-40B4-BE49-F238E27FC236}">
                <a16:creationId xmlns:a16="http://schemas.microsoft.com/office/drawing/2014/main" id="{82578D31-04EC-0E2C-9B14-5C9E4817E28D}"/>
              </a:ext>
            </a:extLst>
          </p:cNvPr>
          <p:cNvSpPr txBox="1"/>
          <p:nvPr/>
        </p:nvSpPr>
        <p:spPr>
          <a:xfrm>
            <a:off x="4539994" y="5026954"/>
            <a:ext cx="22607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Circle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7" name="TextBox 6">
            <a:extLst>
              <a:ext uri="{FF2B5EF4-FFF2-40B4-BE49-F238E27FC236}">
                <a16:creationId xmlns:a16="http://schemas.microsoft.com/office/drawing/2014/main" id="{5A65EC45-437D-ABE3-3FC5-6241BD8E257C}"/>
              </a:ext>
            </a:extLst>
          </p:cNvPr>
          <p:cNvSpPr txBox="1"/>
          <p:nvPr/>
        </p:nvSpPr>
        <p:spPr>
          <a:xfrm>
            <a:off x="8353188" y="974269"/>
            <a:ext cx="2977316" cy="95410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Mole Classifier: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Circles – cancerous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Squares – not cancerous</a:t>
            </a:r>
          </a:p>
        </p:txBody>
      </p:sp>
      <p:sp>
        <p:nvSpPr>
          <p:cNvPr id="2" name="Arrow: Curved Left 1">
            <a:extLst>
              <a:ext uri="{FF2B5EF4-FFF2-40B4-BE49-F238E27FC236}">
                <a16:creationId xmlns:a16="http://schemas.microsoft.com/office/drawing/2014/main" id="{B64373A4-237F-B428-0D02-9DC58C6F9084}"/>
              </a:ext>
            </a:extLst>
          </p:cNvPr>
          <p:cNvSpPr/>
          <p:nvPr/>
        </p:nvSpPr>
        <p:spPr>
          <a:xfrm>
            <a:off x="6021993" y="936016"/>
            <a:ext cx="1400197" cy="1608656"/>
          </a:xfrm>
          <a:prstGeom prst="curved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ea typeface="+mn-ea"/>
              <a:cs typeface="+mn-cs"/>
              <a:sym typeface="Arial"/>
            </a:endParaRPr>
          </a:p>
        </p:txBody>
      </p:sp>
      <p:sp>
        <p:nvSpPr>
          <p:cNvPr id="3" name="TextBox 2">
            <a:extLst>
              <a:ext uri="{FF2B5EF4-FFF2-40B4-BE49-F238E27FC236}">
                <a16:creationId xmlns:a16="http://schemas.microsoft.com/office/drawing/2014/main" id="{DCD69FBC-499C-EEBB-8357-3F5F62259A40}"/>
              </a:ext>
            </a:extLst>
          </p:cNvPr>
          <p:cNvSpPr txBox="1"/>
          <p:nvPr/>
        </p:nvSpPr>
        <p:spPr>
          <a:xfrm>
            <a:off x="6381737" y="309786"/>
            <a:ext cx="22607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6">
                    <a:lumMod val="75000"/>
                  </a:schemeClr>
                </a:solidFill>
                <a:effectLst/>
                <a:uLnTx/>
                <a:uFillTx/>
                <a:latin typeface="Bierstadt" panose="020B0004020202020204" pitchFamily="34" charset="0"/>
                <a:cs typeface="Arial"/>
                <a:sym typeface="Arial"/>
              </a:rPr>
              <a:t>New classifier</a:t>
            </a:r>
            <a:endParaRPr kumimoji="0" lang="en-CA" sz="1400" b="0" i="0" u="none" strike="noStrike" kern="0" cap="none" spc="0" normalizeH="0" baseline="0" noProof="0" dirty="0">
              <a:ln>
                <a:noFill/>
              </a:ln>
              <a:solidFill>
                <a:schemeClr val="accent6">
                  <a:lumMod val="75000"/>
                </a:schemeClr>
              </a:solidFill>
              <a:effectLst/>
              <a:uLnTx/>
              <a:uFillTx/>
              <a:latin typeface="Bierstadt" panose="020B0004020202020204" pitchFamily="34" charset="0"/>
              <a:cs typeface="Arial"/>
              <a:sym typeface="Arial"/>
            </a:endParaRPr>
          </a:p>
        </p:txBody>
      </p:sp>
    </p:spTree>
    <p:extLst>
      <p:ext uri="{BB962C8B-B14F-4D97-AF65-F5344CB8AC3E}">
        <p14:creationId xmlns:p14="http://schemas.microsoft.com/office/powerpoint/2010/main" val="2069524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42</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2" name="Google Shape;592;p11">
            <a:extLst>
              <a:ext uri="{FF2B5EF4-FFF2-40B4-BE49-F238E27FC236}">
                <a16:creationId xmlns:a16="http://schemas.microsoft.com/office/drawing/2014/main" id="{04F0BAF7-1C1A-FE95-7684-258ECE6C2AC8}"/>
              </a:ext>
            </a:extLst>
          </p:cNvPr>
          <p:cNvSpPr txBox="1"/>
          <p:nvPr/>
        </p:nvSpPr>
        <p:spPr>
          <a:xfrm>
            <a:off x="827761" y="622980"/>
            <a:ext cx="8991649" cy="57430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So far:</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Often if we prioritize overall accuracy, some subgroups may be disproportionately affected.</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If we try to prioritize the accuracy of those subgroups, often overall accuracy may be compromised.</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How should we deal with this trade-off when our classifiers affect actual subgroups of people?</a:t>
            </a: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spTree>
    <p:extLst>
      <p:ext uri="{BB962C8B-B14F-4D97-AF65-F5344CB8AC3E}">
        <p14:creationId xmlns:p14="http://schemas.microsoft.com/office/powerpoint/2010/main" val="3131282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sz="1200" b="0" i="0" u="none" strike="noStrike" kern="0" cap="none" spc="0" normalizeH="0" baseline="0" noProof="0" dirty="0">
              <a:ln>
                <a:noFill/>
              </a:ln>
              <a:solidFill>
                <a:srgbClr val="888888"/>
              </a:solidFill>
              <a:effectLst/>
              <a:uLnTx/>
              <a:uFillTx/>
              <a:cs typeface="Calibri"/>
              <a:sym typeface="Calibri"/>
            </a:endParaRPr>
          </a:p>
        </p:txBody>
      </p:sp>
      <p:graphicFrame>
        <p:nvGraphicFramePr>
          <p:cNvPr id="534" name="Table 11">
            <a:extLst>
              <a:ext uri="{FF2B5EF4-FFF2-40B4-BE49-F238E27FC236}">
                <a16:creationId xmlns:a16="http://schemas.microsoft.com/office/drawing/2014/main" id="{128FA255-38E0-8976-99D4-A101C942D8E6}"/>
              </a:ext>
            </a:extLst>
          </p:cNvPr>
          <p:cNvGraphicFramePr>
            <a:graphicFrameLocks noGrp="1"/>
          </p:cNvGraphicFramePr>
          <p:nvPr>
            <p:extLst>
              <p:ext uri="{D42A27DB-BD31-4B8C-83A1-F6EECF244321}">
                <p14:modId xmlns:p14="http://schemas.microsoft.com/office/powerpoint/2010/main" val="2500291652"/>
              </p:ext>
            </p:extLst>
          </p:nvPr>
        </p:nvGraphicFramePr>
        <p:xfrm>
          <a:off x="7521145" y="2653479"/>
          <a:ext cx="4305963" cy="3527961"/>
        </p:xfrm>
        <a:graphic>
          <a:graphicData uri="http://schemas.openxmlformats.org/drawingml/2006/table">
            <a:tbl>
              <a:tblPr firstRow="1" bandRow="1">
                <a:tableStyleId>{5C22544A-7EE6-4342-B048-85BDC9FD1C3A}</a:tableStyleId>
              </a:tblPr>
              <a:tblGrid>
                <a:gridCol w="3024921">
                  <a:extLst>
                    <a:ext uri="{9D8B030D-6E8A-4147-A177-3AD203B41FA5}">
                      <a16:colId xmlns:a16="http://schemas.microsoft.com/office/drawing/2014/main" val="1849707163"/>
                    </a:ext>
                  </a:extLst>
                </a:gridCol>
                <a:gridCol w="1281042">
                  <a:extLst>
                    <a:ext uri="{9D8B030D-6E8A-4147-A177-3AD203B41FA5}">
                      <a16:colId xmlns:a16="http://schemas.microsoft.com/office/drawing/2014/main" val="2280808919"/>
                    </a:ext>
                  </a:extLst>
                </a:gridCol>
              </a:tblGrid>
              <a:tr h="877932">
                <a:tc>
                  <a:txBody>
                    <a:bodyPr/>
                    <a:lstStyle/>
                    <a:p>
                      <a:endParaRPr lang="en-CA" sz="1600" dirty="0">
                        <a:latin typeface="Bierstadt" panose="020B0004020202020204" pitchFamily="34" charset="0"/>
                      </a:endParaRPr>
                    </a:p>
                  </a:txBody>
                  <a:tcPr/>
                </a:tc>
                <a:tc>
                  <a:txBody>
                    <a:bodyPr/>
                    <a:lstStyle/>
                    <a:p>
                      <a:r>
                        <a:rPr lang="en-US" sz="1600" dirty="0">
                          <a:latin typeface="Bierstadt" panose="020B0004020202020204" pitchFamily="34" charset="0"/>
                        </a:rPr>
                        <a:t>Correctly classified</a:t>
                      </a:r>
                      <a:endParaRPr lang="en-CA" sz="1600" dirty="0"/>
                    </a:p>
                  </a:txBody>
                  <a:tcPr/>
                </a:tc>
                <a:extLst>
                  <a:ext uri="{0D108BD9-81ED-4DB2-BD59-A6C34878D82A}">
                    <a16:rowId xmlns:a16="http://schemas.microsoft.com/office/drawing/2014/main" val="767066390"/>
                  </a:ext>
                </a:extLst>
              </a:tr>
              <a:tr h="516429">
                <a:tc>
                  <a:txBody>
                    <a:bodyPr/>
                    <a:lstStyle/>
                    <a:p>
                      <a:r>
                        <a:rPr lang="en-US" sz="1600" dirty="0">
                          <a:latin typeface="Bierstadt" panose="020B0004020202020204" pitchFamily="34" charset="0"/>
                        </a:rPr>
                        <a:t>Shaded (</a:t>
                      </a:r>
                      <a:r>
                        <a:rPr lang="en-US" sz="1600" dirty="0">
                          <a:solidFill>
                            <a:srgbClr val="FF0000"/>
                          </a:solidFill>
                          <a:latin typeface="Bierstadt" panose="020B0004020202020204" pitchFamily="34" charset="0"/>
                        </a:rPr>
                        <a:t>People with freckles</a:t>
                      </a:r>
                      <a:r>
                        <a:rPr lang="en-US" sz="1600" dirty="0">
                          <a:latin typeface="Bierstadt" panose="020B0004020202020204" pitchFamily="34" charset="0"/>
                        </a:rPr>
                        <a:t>)</a:t>
                      </a:r>
                      <a:endParaRPr lang="en-CA" sz="1600" dirty="0"/>
                    </a:p>
                  </a:txBody>
                  <a:tcPr/>
                </a:tc>
                <a:tc>
                  <a:txBody>
                    <a:bodyPr/>
                    <a:lstStyle/>
                    <a:p>
                      <a:pPr algn="ctr"/>
                      <a:r>
                        <a:rPr lang="en-US" sz="2000" dirty="0">
                          <a:latin typeface="Bierstadt" panose="020B0004020202020204" pitchFamily="34" charset="0"/>
                        </a:rPr>
                        <a:t>1/6</a:t>
                      </a:r>
                      <a:endParaRPr lang="en-CA" sz="2000" dirty="0"/>
                    </a:p>
                  </a:txBody>
                  <a:tcPr/>
                </a:tc>
                <a:extLst>
                  <a:ext uri="{0D108BD9-81ED-4DB2-BD59-A6C34878D82A}">
                    <a16:rowId xmlns:a16="http://schemas.microsoft.com/office/drawing/2014/main" val="3501011568"/>
                  </a:ext>
                </a:extLst>
              </a:tr>
              <a:tr h="300640">
                <a:tc>
                  <a:txBody>
                    <a:bodyPr/>
                    <a:lstStyle/>
                    <a:p>
                      <a:r>
                        <a:rPr lang="en-US" sz="1600" i="1" dirty="0">
                          <a:latin typeface="Bierstadt" panose="020B0004020202020204" pitchFamily="34" charset="0"/>
                        </a:rPr>
                        <a:t>     Circles (cancerous)</a:t>
                      </a:r>
                      <a:endParaRPr lang="en-CA" sz="1600" i="1" dirty="0"/>
                    </a:p>
                  </a:txBody>
                  <a:tcPr/>
                </a:tc>
                <a:tc>
                  <a:txBody>
                    <a:bodyPr/>
                    <a:lstStyle/>
                    <a:p>
                      <a:pPr algn="ctr"/>
                      <a:r>
                        <a:rPr lang="en-US" sz="1600" i="1" dirty="0">
                          <a:latin typeface="Bierstadt" panose="020B0004020202020204" pitchFamily="34" charset="0"/>
                        </a:rPr>
                        <a:t>0/3</a:t>
                      </a:r>
                      <a:endParaRPr lang="en-CA" sz="1600" i="1" dirty="0"/>
                    </a:p>
                  </a:txBody>
                  <a:tcPr/>
                </a:tc>
                <a:extLst>
                  <a:ext uri="{0D108BD9-81ED-4DB2-BD59-A6C34878D82A}">
                    <a16:rowId xmlns:a16="http://schemas.microsoft.com/office/drawing/2014/main" val="181582668"/>
                  </a:ext>
                </a:extLst>
              </a:tr>
              <a:tr h="298984">
                <a:tc>
                  <a:txBody>
                    <a:bodyPr/>
                    <a:lstStyle/>
                    <a:p>
                      <a:r>
                        <a:rPr lang="en-US" sz="1600" i="1" dirty="0">
                          <a:latin typeface="Bierstadt" panose="020B0004020202020204" pitchFamily="34" charset="0"/>
                        </a:rPr>
                        <a:t>     Squares (not cancerous)</a:t>
                      </a:r>
                      <a:endParaRPr lang="en-CA" sz="1600" i="1" dirty="0"/>
                    </a:p>
                  </a:txBody>
                  <a:tcPr/>
                </a:tc>
                <a:tc>
                  <a:txBody>
                    <a:bodyPr/>
                    <a:lstStyle/>
                    <a:p>
                      <a:pPr algn="ctr"/>
                      <a:r>
                        <a:rPr lang="en-US" sz="1600" i="1" dirty="0">
                          <a:latin typeface="Bierstadt" panose="020B0004020202020204" pitchFamily="34" charset="0"/>
                        </a:rPr>
                        <a:t>1/3</a:t>
                      </a:r>
                      <a:endParaRPr lang="en-CA" sz="1600" i="1" dirty="0"/>
                    </a:p>
                  </a:txBody>
                  <a:tcPr/>
                </a:tc>
                <a:extLst>
                  <a:ext uri="{0D108BD9-81ED-4DB2-BD59-A6C34878D82A}">
                    <a16:rowId xmlns:a16="http://schemas.microsoft.com/office/drawing/2014/main" val="340386416"/>
                  </a:ext>
                </a:extLst>
              </a:tr>
              <a:tr h="258215">
                <a:tc>
                  <a:txBody>
                    <a:bodyPr/>
                    <a:lstStyle/>
                    <a:p>
                      <a:r>
                        <a:rPr lang="en-US" sz="1400" dirty="0">
                          <a:latin typeface="Bierstadt" panose="020B0004020202020204" pitchFamily="34" charset="0"/>
                        </a:rPr>
                        <a:t>Unshaded (</a:t>
                      </a:r>
                      <a:r>
                        <a:rPr lang="en-US" sz="1400" dirty="0">
                          <a:solidFill>
                            <a:srgbClr val="FF0000"/>
                          </a:solidFill>
                          <a:latin typeface="Bierstadt" panose="020B0004020202020204" pitchFamily="34" charset="0"/>
                        </a:rPr>
                        <a:t>People without freckles</a:t>
                      </a:r>
                      <a:r>
                        <a:rPr lang="en-US" sz="1400" dirty="0">
                          <a:latin typeface="Bierstadt" panose="020B0004020202020204" pitchFamily="34" charset="0"/>
                        </a:rPr>
                        <a:t>)</a:t>
                      </a:r>
                      <a:endParaRPr lang="en-CA" sz="1400" dirty="0"/>
                    </a:p>
                  </a:txBody>
                  <a:tcPr/>
                </a:tc>
                <a:tc>
                  <a:txBody>
                    <a:bodyPr/>
                    <a:lstStyle/>
                    <a:p>
                      <a:pPr algn="ctr"/>
                      <a:r>
                        <a:rPr lang="en-US" sz="2000" dirty="0">
                          <a:latin typeface="Bierstadt" panose="020B0004020202020204" pitchFamily="34" charset="0"/>
                        </a:rPr>
                        <a:t>13/14</a:t>
                      </a:r>
                      <a:endParaRPr lang="en-CA" sz="2000" dirty="0"/>
                    </a:p>
                  </a:txBody>
                  <a:tcPr/>
                </a:tc>
                <a:extLst>
                  <a:ext uri="{0D108BD9-81ED-4DB2-BD59-A6C34878D82A}">
                    <a16:rowId xmlns:a16="http://schemas.microsoft.com/office/drawing/2014/main" val="4168926288"/>
                  </a:ext>
                </a:extLst>
              </a:tr>
              <a:tr h="198120">
                <a:tc>
                  <a:txBody>
                    <a:bodyPr/>
                    <a:lstStyle/>
                    <a:p>
                      <a:r>
                        <a:rPr lang="en-US" sz="1600" i="1" dirty="0">
                          <a:latin typeface="Bierstadt" panose="020B0004020202020204" pitchFamily="34" charset="0"/>
                        </a:rPr>
                        <a:t>     Circles (cancerous)</a:t>
                      </a:r>
                      <a:endParaRPr lang="en-CA" sz="1600" i="1" dirty="0"/>
                    </a:p>
                  </a:txBody>
                  <a:tcPr/>
                </a:tc>
                <a:tc>
                  <a:txBody>
                    <a:bodyPr/>
                    <a:lstStyle/>
                    <a:p>
                      <a:pPr algn="ctr"/>
                      <a:r>
                        <a:rPr lang="en-US" sz="1600" i="1" dirty="0">
                          <a:latin typeface="Bierstadt" panose="020B0004020202020204" pitchFamily="34" charset="0"/>
                        </a:rPr>
                        <a:t>7/7</a:t>
                      </a:r>
                      <a:endParaRPr lang="en-CA" sz="1600" i="1" dirty="0"/>
                    </a:p>
                  </a:txBody>
                  <a:tcPr/>
                </a:tc>
                <a:extLst>
                  <a:ext uri="{0D108BD9-81ED-4DB2-BD59-A6C34878D82A}">
                    <a16:rowId xmlns:a16="http://schemas.microsoft.com/office/drawing/2014/main" val="3321996885"/>
                  </a:ext>
                </a:extLst>
              </a:tr>
              <a:tr h="198120">
                <a:tc>
                  <a:txBody>
                    <a:bodyPr/>
                    <a:lstStyle/>
                    <a:p>
                      <a:r>
                        <a:rPr lang="en-US" sz="1600" i="1" dirty="0">
                          <a:latin typeface="Bierstadt" panose="020B0004020202020204" pitchFamily="34" charset="0"/>
                        </a:rPr>
                        <a:t>     Squares (not cancerous)</a:t>
                      </a:r>
                      <a:endParaRPr lang="en-CA" sz="1600" i="1" dirty="0"/>
                    </a:p>
                  </a:txBody>
                  <a:tcPr/>
                </a:tc>
                <a:tc>
                  <a:txBody>
                    <a:bodyPr/>
                    <a:lstStyle/>
                    <a:p>
                      <a:pPr algn="ctr"/>
                      <a:r>
                        <a:rPr lang="en-US" sz="1600" i="1" dirty="0">
                          <a:latin typeface="Bierstadt" panose="020B0004020202020204" pitchFamily="34" charset="0"/>
                        </a:rPr>
                        <a:t>6/7</a:t>
                      </a:r>
                      <a:endParaRPr lang="en-CA" sz="1600" i="1" dirty="0"/>
                    </a:p>
                  </a:txBody>
                  <a:tcPr/>
                </a:tc>
                <a:extLst>
                  <a:ext uri="{0D108BD9-81ED-4DB2-BD59-A6C34878D82A}">
                    <a16:rowId xmlns:a16="http://schemas.microsoft.com/office/drawing/2014/main" val="2460114563"/>
                  </a:ext>
                </a:extLst>
              </a:tr>
              <a:tr h="258215">
                <a:tc>
                  <a:txBody>
                    <a:bodyPr/>
                    <a:lstStyle/>
                    <a:p>
                      <a:r>
                        <a:rPr lang="en-US" sz="2000" dirty="0">
                          <a:latin typeface="Bierstadt" panose="020B0004020202020204" pitchFamily="34" charset="0"/>
                        </a:rPr>
                        <a:t>Total</a:t>
                      </a:r>
                      <a:endParaRPr lang="en-CA" sz="2000" dirty="0"/>
                    </a:p>
                  </a:txBody>
                  <a:tcPr/>
                </a:tc>
                <a:tc>
                  <a:txBody>
                    <a:bodyPr/>
                    <a:lstStyle/>
                    <a:p>
                      <a:pPr algn="ctr"/>
                      <a:r>
                        <a:rPr lang="en-US" sz="2000" dirty="0">
                          <a:latin typeface="Bierstadt" panose="020B0004020202020204" pitchFamily="34" charset="0"/>
                        </a:rPr>
                        <a:t>14/20</a:t>
                      </a:r>
                      <a:endParaRPr lang="en-CA" sz="2000" dirty="0"/>
                    </a:p>
                  </a:txBody>
                  <a:tcPr/>
                </a:tc>
                <a:extLst>
                  <a:ext uri="{0D108BD9-81ED-4DB2-BD59-A6C34878D82A}">
                    <a16:rowId xmlns:a16="http://schemas.microsoft.com/office/drawing/2014/main" val="893364560"/>
                  </a:ext>
                </a:extLst>
              </a:tr>
            </a:tbl>
          </a:graphicData>
        </a:graphic>
      </p:graphicFrame>
      <p:sp>
        <p:nvSpPr>
          <p:cNvPr id="17" name="Google Shape;581;p14">
            <a:extLst>
              <a:ext uri="{FF2B5EF4-FFF2-40B4-BE49-F238E27FC236}">
                <a16:creationId xmlns:a16="http://schemas.microsoft.com/office/drawing/2014/main" id="{D957FA93-6645-D1BD-33C4-2E9B8BB5DC3D}"/>
              </a:ext>
            </a:extLst>
          </p:cNvPr>
          <p:cNvSpPr/>
          <p:nvPr/>
        </p:nvSpPr>
        <p:spPr>
          <a:xfrm>
            <a:off x="3344925" y="1857674"/>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6" name="Google Shape;569;p14">
            <a:extLst>
              <a:ext uri="{FF2B5EF4-FFF2-40B4-BE49-F238E27FC236}">
                <a16:creationId xmlns:a16="http://schemas.microsoft.com/office/drawing/2014/main" id="{7350AC28-9596-ECD8-CF7D-B3F5298A51AD}"/>
              </a:ext>
            </a:extLst>
          </p:cNvPr>
          <p:cNvSpPr/>
          <p:nvPr/>
        </p:nvSpPr>
        <p:spPr>
          <a:xfrm>
            <a:off x="3108831" y="271440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7" name="Google Shape;581;p14">
            <a:extLst>
              <a:ext uri="{FF2B5EF4-FFF2-40B4-BE49-F238E27FC236}">
                <a16:creationId xmlns:a16="http://schemas.microsoft.com/office/drawing/2014/main" id="{EA3A28DE-F770-5BE4-9464-9BC7F04C6FB9}"/>
              </a:ext>
            </a:extLst>
          </p:cNvPr>
          <p:cNvSpPr/>
          <p:nvPr/>
        </p:nvSpPr>
        <p:spPr>
          <a:xfrm>
            <a:off x="2505287"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8" name="Google Shape;581;p14">
            <a:extLst>
              <a:ext uri="{FF2B5EF4-FFF2-40B4-BE49-F238E27FC236}">
                <a16:creationId xmlns:a16="http://schemas.microsoft.com/office/drawing/2014/main" id="{0CC9182C-B089-D132-E21C-37042346E206}"/>
              </a:ext>
            </a:extLst>
          </p:cNvPr>
          <p:cNvSpPr/>
          <p:nvPr/>
        </p:nvSpPr>
        <p:spPr>
          <a:xfrm>
            <a:off x="3639978" y="357145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9" name="Google Shape;581;p14">
            <a:extLst>
              <a:ext uri="{FF2B5EF4-FFF2-40B4-BE49-F238E27FC236}">
                <a16:creationId xmlns:a16="http://schemas.microsoft.com/office/drawing/2014/main" id="{F1A73E2E-F973-215D-DA00-D4D72C6A9315}"/>
              </a:ext>
            </a:extLst>
          </p:cNvPr>
          <p:cNvSpPr/>
          <p:nvPr/>
        </p:nvSpPr>
        <p:spPr>
          <a:xfrm>
            <a:off x="4657625" y="289336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0" name="Google Shape;581;p14">
            <a:extLst>
              <a:ext uri="{FF2B5EF4-FFF2-40B4-BE49-F238E27FC236}">
                <a16:creationId xmlns:a16="http://schemas.microsoft.com/office/drawing/2014/main" id="{21FB418B-FDF8-E22B-05D4-65320E01FAD0}"/>
              </a:ext>
            </a:extLst>
          </p:cNvPr>
          <p:cNvSpPr/>
          <p:nvPr/>
        </p:nvSpPr>
        <p:spPr>
          <a:xfrm>
            <a:off x="5455521" y="238963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1" name="Google Shape;581;p14">
            <a:extLst>
              <a:ext uri="{FF2B5EF4-FFF2-40B4-BE49-F238E27FC236}">
                <a16:creationId xmlns:a16="http://schemas.microsoft.com/office/drawing/2014/main" id="{E252EC1B-7C23-ACC9-3805-2FE1C8C06439}"/>
              </a:ext>
            </a:extLst>
          </p:cNvPr>
          <p:cNvSpPr/>
          <p:nvPr/>
        </p:nvSpPr>
        <p:spPr>
          <a:xfrm>
            <a:off x="2730300" y="345178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2" name="Google Shape;569;p14">
            <a:extLst>
              <a:ext uri="{FF2B5EF4-FFF2-40B4-BE49-F238E27FC236}">
                <a16:creationId xmlns:a16="http://schemas.microsoft.com/office/drawing/2014/main" id="{27710CE5-6BD5-E3B8-A259-04EA7137218F}"/>
              </a:ext>
            </a:extLst>
          </p:cNvPr>
          <p:cNvSpPr/>
          <p:nvPr/>
        </p:nvSpPr>
        <p:spPr>
          <a:xfrm>
            <a:off x="4020975" y="2509388"/>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3" name="Google Shape;569;p14">
            <a:extLst>
              <a:ext uri="{FF2B5EF4-FFF2-40B4-BE49-F238E27FC236}">
                <a16:creationId xmlns:a16="http://schemas.microsoft.com/office/drawing/2014/main" id="{FDFF4FE2-C5DD-8A77-0CAD-F7891EF59D10}"/>
              </a:ext>
            </a:extLst>
          </p:cNvPr>
          <p:cNvSpPr/>
          <p:nvPr/>
        </p:nvSpPr>
        <p:spPr>
          <a:xfrm>
            <a:off x="5596670" y="316729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4" name="Google Shape;569;p14">
            <a:extLst>
              <a:ext uri="{FF2B5EF4-FFF2-40B4-BE49-F238E27FC236}">
                <a16:creationId xmlns:a16="http://schemas.microsoft.com/office/drawing/2014/main" id="{7EE38FD7-A4BB-6C5E-0F76-228838B33FEC}"/>
              </a:ext>
            </a:extLst>
          </p:cNvPr>
          <p:cNvSpPr/>
          <p:nvPr/>
        </p:nvSpPr>
        <p:spPr>
          <a:xfrm>
            <a:off x="5003767" y="1835142"/>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5" name="Google Shape;569;p14">
            <a:extLst>
              <a:ext uri="{FF2B5EF4-FFF2-40B4-BE49-F238E27FC236}">
                <a16:creationId xmlns:a16="http://schemas.microsoft.com/office/drawing/2014/main" id="{FAC23C21-9458-651F-D918-EF20C1F44407}"/>
              </a:ext>
            </a:extLst>
          </p:cNvPr>
          <p:cNvSpPr/>
          <p:nvPr/>
        </p:nvSpPr>
        <p:spPr>
          <a:xfrm>
            <a:off x="2981622" y="455767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6" name="Google Shape;569;p14">
            <a:extLst>
              <a:ext uri="{FF2B5EF4-FFF2-40B4-BE49-F238E27FC236}">
                <a16:creationId xmlns:a16="http://schemas.microsoft.com/office/drawing/2014/main" id="{442C59B5-4800-A2A3-15F8-26BAE8A6B653}"/>
              </a:ext>
            </a:extLst>
          </p:cNvPr>
          <p:cNvSpPr/>
          <p:nvPr/>
        </p:nvSpPr>
        <p:spPr>
          <a:xfrm>
            <a:off x="2469451" y="2425085"/>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7" name="Google Shape;581;p14">
            <a:extLst>
              <a:ext uri="{FF2B5EF4-FFF2-40B4-BE49-F238E27FC236}">
                <a16:creationId xmlns:a16="http://schemas.microsoft.com/office/drawing/2014/main" id="{B19C3B93-1391-A0CE-A09E-57D8A6EBE043}"/>
              </a:ext>
            </a:extLst>
          </p:cNvPr>
          <p:cNvSpPr/>
          <p:nvPr/>
        </p:nvSpPr>
        <p:spPr>
          <a:xfrm>
            <a:off x="1721768" y="5198662"/>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48" name="Straight Connector 47">
            <a:extLst>
              <a:ext uri="{FF2B5EF4-FFF2-40B4-BE49-F238E27FC236}">
                <a16:creationId xmlns:a16="http://schemas.microsoft.com/office/drawing/2014/main" id="{1F47DBC6-2749-BEB0-7C95-69AB184F4BA3}"/>
              </a:ext>
            </a:extLst>
          </p:cNvPr>
          <p:cNvCxnSpPr>
            <a:cxnSpLocks/>
          </p:cNvCxnSpPr>
          <p:nvPr/>
        </p:nvCxnSpPr>
        <p:spPr>
          <a:xfrm>
            <a:off x="1218282" y="913165"/>
            <a:ext cx="0" cy="4986605"/>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E5AEC11A-5284-7220-B0AA-593BE574FD35}"/>
              </a:ext>
            </a:extLst>
          </p:cNvPr>
          <p:cNvCxnSpPr>
            <a:cxnSpLocks/>
          </p:cNvCxnSpPr>
          <p:nvPr/>
        </p:nvCxnSpPr>
        <p:spPr>
          <a:xfrm flipH="1">
            <a:off x="1218282" y="5817079"/>
            <a:ext cx="5789243" cy="82691"/>
          </a:xfrm>
          <a:prstGeom prst="line">
            <a:avLst/>
          </a:prstGeom>
        </p:spPr>
        <p:style>
          <a:lnRef idx="2">
            <a:schemeClr val="dk1"/>
          </a:lnRef>
          <a:fillRef idx="0">
            <a:schemeClr val="dk1"/>
          </a:fillRef>
          <a:effectRef idx="1">
            <a:schemeClr val="dk1"/>
          </a:effectRef>
          <a:fontRef idx="minor">
            <a:schemeClr val="tx1"/>
          </a:fontRef>
        </p:style>
      </p:cxnSp>
      <p:sp>
        <p:nvSpPr>
          <p:cNvPr id="50" name="Google Shape;581;p14">
            <a:extLst>
              <a:ext uri="{FF2B5EF4-FFF2-40B4-BE49-F238E27FC236}">
                <a16:creationId xmlns:a16="http://schemas.microsoft.com/office/drawing/2014/main" id="{A6A04FF9-983B-AB81-A761-141135CC1C96}"/>
              </a:ext>
            </a:extLst>
          </p:cNvPr>
          <p:cNvSpPr/>
          <p:nvPr/>
        </p:nvSpPr>
        <p:spPr>
          <a:xfrm>
            <a:off x="4006205"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 name="Google Shape;581;p14">
            <a:extLst>
              <a:ext uri="{FF2B5EF4-FFF2-40B4-BE49-F238E27FC236}">
                <a16:creationId xmlns:a16="http://schemas.microsoft.com/office/drawing/2014/main" id="{14D99221-C7BF-5154-EBAF-E550C172D58B}"/>
              </a:ext>
            </a:extLst>
          </p:cNvPr>
          <p:cNvSpPr/>
          <p:nvPr/>
        </p:nvSpPr>
        <p:spPr>
          <a:xfrm>
            <a:off x="4825443" y="96359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2" name="Google Shape;569;p14">
            <a:extLst>
              <a:ext uri="{FF2B5EF4-FFF2-40B4-BE49-F238E27FC236}">
                <a16:creationId xmlns:a16="http://schemas.microsoft.com/office/drawing/2014/main" id="{634F584F-53E9-F920-E2C1-E2E799C110B4}"/>
              </a:ext>
            </a:extLst>
          </p:cNvPr>
          <p:cNvSpPr/>
          <p:nvPr/>
        </p:nvSpPr>
        <p:spPr>
          <a:xfrm>
            <a:off x="1875773" y="3564367"/>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 name="Google Shape;569;p14">
            <a:extLst>
              <a:ext uri="{FF2B5EF4-FFF2-40B4-BE49-F238E27FC236}">
                <a16:creationId xmlns:a16="http://schemas.microsoft.com/office/drawing/2014/main" id="{5F8D90E7-F887-0BC0-09E7-82C194AFE0CF}"/>
              </a:ext>
            </a:extLst>
          </p:cNvPr>
          <p:cNvSpPr/>
          <p:nvPr/>
        </p:nvSpPr>
        <p:spPr>
          <a:xfrm>
            <a:off x="4284511" y="3322359"/>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 name="Google Shape;569;p14">
            <a:extLst>
              <a:ext uri="{FF2B5EF4-FFF2-40B4-BE49-F238E27FC236}">
                <a16:creationId xmlns:a16="http://schemas.microsoft.com/office/drawing/2014/main" id="{41F04CFE-6C9C-4DE9-0407-76D37ADC0DE6}"/>
              </a:ext>
            </a:extLst>
          </p:cNvPr>
          <p:cNvSpPr/>
          <p:nvPr/>
        </p:nvSpPr>
        <p:spPr>
          <a:xfrm>
            <a:off x="6381737" y="138951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 name="Google Shape;569;p14">
            <a:extLst>
              <a:ext uri="{FF2B5EF4-FFF2-40B4-BE49-F238E27FC236}">
                <a16:creationId xmlns:a16="http://schemas.microsoft.com/office/drawing/2014/main" id="{91DF1BD9-6B2F-620A-8381-27410DCD0753}"/>
              </a:ext>
            </a:extLst>
          </p:cNvPr>
          <p:cNvSpPr/>
          <p:nvPr/>
        </p:nvSpPr>
        <p:spPr>
          <a:xfrm>
            <a:off x="3802224" y="1142440"/>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6" name="Google Shape;581;p14">
            <a:extLst>
              <a:ext uri="{FF2B5EF4-FFF2-40B4-BE49-F238E27FC236}">
                <a16:creationId xmlns:a16="http://schemas.microsoft.com/office/drawing/2014/main" id="{E95564A0-B928-CB3B-92F8-04AD2D5A1FBE}"/>
              </a:ext>
            </a:extLst>
          </p:cNvPr>
          <p:cNvSpPr/>
          <p:nvPr/>
        </p:nvSpPr>
        <p:spPr>
          <a:xfrm>
            <a:off x="5798072" y="456963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1" name="Google Shape;561;p14">
            <a:extLst>
              <a:ext uri="{FF2B5EF4-FFF2-40B4-BE49-F238E27FC236}">
                <a16:creationId xmlns:a16="http://schemas.microsoft.com/office/drawing/2014/main" id="{9ED95126-E0CC-B088-7E8F-5693C2459018}"/>
              </a:ext>
            </a:extLst>
          </p:cNvPr>
          <p:cNvSpPr/>
          <p:nvPr/>
        </p:nvSpPr>
        <p:spPr>
          <a:xfrm>
            <a:off x="5594601" y="3159876"/>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2" name="Google Shape;561;p14">
            <a:extLst>
              <a:ext uri="{FF2B5EF4-FFF2-40B4-BE49-F238E27FC236}">
                <a16:creationId xmlns:a16="http://schemas.microsoft.com/office/drawing/2014/main" id="{73329AA5-30A4-B8B9-A972-0BD479A3DE10}"/>
              </a:ext>
            </a:extLst>
          </p:cNvPr>
          <p:cNvSpPr/>
          <p:nvPr/>
        </p:nvSpPr>
        <p:spPr>
          <a:xfrm>
            <a:off x="4282442" y="3319048"/>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3" name="Google Shape;561;p14">
            <a:extLst>
              <a:ext uri="{FF2B5EF4-FFF2-40B4-BE49-F238E27FC236}">
                <a16:creationId xmlns:a16="http://schemas.microsoft.com/office/drawing/2014/main" id="{460481A7-7BFE-3046-C9AA-090083FA2FE5}"/>
              </a:ext>
            </a:extLst>
          </p:cNvPr>
          <p:cNvSpPr/>
          <p:nvPr/>
        </p:nvSpPr>
        <p:spPr>
          <a:xfrm>
            <a:off x="2976746" y="4563602"/>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2" name="Google Shape;581;p14">
            <a:extLst>
              <a:ext uri="{FF2B5EF4-FFF2-40B4-BE49-F238E27FC236}">
                <a16:creationId xmlns:a16="http://schemas.microsoft.com/office/drawing/2014/main" id="{826CBEF5-2F4F-3CCF-651D-4D4D666E6E2E}"/>
              </a:ext>
            </a:extLst>
          </p:cNvPr>
          <p:cNvSpPr/>
          <p:nvPr/>
        </p:nvSpPr>
        <p:spPr>
          <a:xfrm>
            <a:off x="3339118" y="1834977"/>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3" name="Google Shape;581;p14">
            <a:extLst>
              <a:ext uri="{FF2B5EF4-FFF2-40B4-BE49-F238E27FC236}">
                <a16:creationId xmlns:a16="http://schemas.microsoft.com/office/drawing/2014/main" id="{A9FBE013-680A-2EE8-E675-501298A429CA}"/>
              </a:ext>
            </a:extLst>
          </p:cNvPr>
          <p:cNvSpPr/>
          <p:nvPr/>
        </p:nvSpPr>
        <p:spPr>
          <a:xfrm>
            <a:off x="4829713" y="957947"/>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4" name="Google Shape;581;p14">
            <a:extLst>
              <a:ext uri="{FF2B5EF4-FFF2-40B4-BE49-F238E27FC236}">
                <a16:creationId xmlns:a16="http://schemas.microsoft.com/office/drawing/2014/main" id="{F20A3DAC-C0EE-287E-CD16-0D08666784C0}"/>
              </a:ext>
            </a:extLst>
          </p:cNvPr>
          <p:cNvSpPr/>
          <p:nvPr/>
        </p:nvSpPr>
        <p:spPr>
          <a:xfrm>
            <a:off x="2505287" y="4310156"/>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515" name="Google Shape;558;p14">
            <a:extLst>
              <a:ext uri="{FF2B5EF4-FFF2-40B4-BE49-F238E27FC236}">
                <a16:creationId xmlns:a16="http://schemas.microsoft.com/office/drawing/2014/main" id="{76C611A6-0785-C193-D548-2D710073C35E}"/>
              </a:ext>
            </a:extLst>
          </p:cNvPr>
          <p:cNvCxnSpPr>
            <a:cxnSpLocks/>
          </p:cNvCxnSpPr>
          <p:nvPr/>
        </p:nvCxnSpPr>
        <p:spPr>
          <a:xfrm flipV="1">
            <a:off x="1086928" y="495388"/>
            <a:ext cx="7392838" cy="4568318"/>
          </a:xfrm>
          <a:prstGeom prst="straightConnector1">
            <a:avLst/>
          </a:prstGeom>
          <a:noFill/>
          <a:ln w="66675" cap="flat" cmpd="sng">
            <a:solidFill>
              <a:schemeClr val="accent2"/>
            </a:solidFill>
            <a:prstDash val="solid"/>
            <a:round/>
            <a:headEnd type="none" w="sm" len="sm"/>
            <a:tailEnd type="none" w="sm" len="sm"/>
          </a:ln>
        </p:spPr>
      </p:cxnSp>
      <p:sp>
        <p:nvSpPr>
          <p:cNvPr id="5" name="TextBox 4">
            <a:extLst>
              <a:ext uri="{FF2B5EF4-FFF2-40B4-BE49-F238E27FC236}">
                <a16:creationId xmlns:a16="http://schemas.microsoft.com/office/drawing/2014/main" id="{D9D2CFD5-BDF2-6E15-251F-5EC6EA0328D9}"/>
              </a:ext>
            </a:extLst>
          </p:cNvPr>
          <p:cNvSpPr txBox="1"/>
          <p:nvPr/>
        </p:nvSpPr>
        <p:spPr>
          <a:xfrm>
            <a:off x="3798637" y="5101732"/>
            <a:ext cx="25831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Square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(not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6" name="TextBox 5">
            <a:extLst>
              <a:ext uri="{FF2B5EF4-FFF2-40B4-BE49-F238E27FC236}">
                <a16:creationId xmlns:a16="http://schemas.microsoft.com/office/drawing/2014/main" id="{82578D31-04EC-0E2C-9B14-5C9E4817E28D}"/>
              </a:ext>
            </a:extLst>
          </p:cNvPr>
          <p:cNvSpPr txBox="1"/>
          <p:nvPr/>
        </p:nvSpPr>
        <p:spPr>
          <a:xfrm>
            <a:off x="1311153" y="1031745"/>
            <a:ext cx="22607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Circle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7" name="TextBox 6">
            <a:extLst>
              <a:ext uri="{FF2B5EF4-FFF2-40B4-BE49-F238E27FC236}">
                <a16:creationId xmlns:a16="http://schemas.microsoft.com/office/drawing/2014/main" id="{5A65EC45-437D-ABE3-3FC5-6241BD8E257C}"/>
              </a:ext>
            </a:extLst>
          </p:cNvPr>
          <p:cNvSpPr txBox="1"/>
          <p:nvPr/>
        </p:nvSpPr>
        <p:spPr>
          <a:xfrm>
            <a:off x="8353188" y="974269"/>
            <a:ext cx="2977316" cy="95410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Mole Classifier: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Circles – cancerous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Squares – not cancerous</a:t>
            </a:r>
          </a:p>
        </p:txBody>
      </p:sp>
    </p:spTree>
    <p:extLst>
      <p:ext uri="{BB962C8B-B14F-4D97-AF65-F5344CB8AC3E}">
        <p14:creationId xmlns:p14="http://schemas.microsoft.com/office/powerpoint/2010/main" val="1295331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44</a:t>
            </a:fld>
            <a:endParaRPr kumimoji="0" sz="1200" b="0" i="0" u="none" strike="noStrike" kern="0" cap="none" spc="0" normalizeH="0" baseline="0" noProof="0" dirty="0">
              <a:ln>
                <a:noFill/>
              </a:ln>
              <a:solidFill>
                <a:srgbClr val="888888"/>
              </a:solidFill>
              <a:effectLst/>
              <a:uLnTx/>
              <a:uFillTx/>
              <a:cs typeface="Calibri"/>
              <a:sym typeface="Calibri"/>
            </a:endParaRPr>
          </a:p>
        </p:txBody>
      </p:sp>
      <p:graphicFrame>
        <p:nvGraphicFramePr>
          <p:cNvPr id="534" name="Table 11">
            <a:extLst>
              <a:ext uri="{FF2B5EF4-FFF2-40B4-BE49-F238E27FC236}">
                <a16:creationId xmlns:a16="http://schemas.microsoft.com/office/drawing/2014/main" id="{128FA255-38E0-8976-99D4-A101C942D8E6}"/>
              </a:ext>
            </a:extLst>
          </p:cNvPr>
          <p:cNvGraphicFramePr>
            <a:graphicFrameLocks noGrp="1"/>
          </p:cNvGraphicFramePr>
          <p:nvPr>
            <p:extLst>
              <p:ext uri="{D42A27DB-BD31-4B8C-83A1-F6EECF244321}">
                <p14:modId xmlns:p14="http://schemas.microsoft.com/office/powerpoint/2010/main" val="72675602"/>
              </p:ext>
            </p:extLst>
          </p:nvPr>
        </p:nvGraphicFramePr>
        <p:xfrm>
          <a:off x="7521145" y="2653479"/>
          <a:ext cx="4305963" cy="3527961"/>
        </p:xfrm>
        <a:graphic>
          <a:graphicData uri="http://schemas.openxmlformats.org/drawingml/2006/table">
            <a:tbl>
              <a:tblPr firstRow="1" bandRow="1">
                <a:tableStyleId>{5C22544A-7EE6-4342-B048-85BDC9FD1C3A}</a:tableStyleId>
              </a:tblPr>
              <a:tblGrid>
                <a:gridCol w="3024921">
                  <a:extLst>
                    <a:ext uri="{9D8B030D-6E8A-4147-A177-3AD203B41FA5}">
                      <a16:colId xmlns:a16="http://schemas.microsoft.com/office/drawing/2014/main" val="1849707163"/>
                    </a:ext>
                  </a:extLst>
                </a:gridCol>
                <a:gridCol w="1281042">
                  <a:extLst>
                    <a:ext uri="{9D8B030D-6E8A-4147-A177-3AD203B41FA5}">
                      <a16:colId xmlns:a16="http://schemas.microsoft.com/office/drawing/2014/main" val="2280808919"/>
                    </a:ext>
                  </a:extLst>
                </a:gridCol>
              </a:tblGrid>
              <a:tr h="877932">
                <a:tc>
                  <a:txBody>
                    <a:bodyPr/>
                    <a:lstStyle/>
                    <a:p>
                      <a:endParaRPr lang="en-CA" sz="1600" dirty="0">
                        <a:latin typeface="Bierstadt" panose="020B0004020202020204" pitchFamily="34" charset="0"/>
                      </a:endParaRPr>
                    </a:p>
                  </a:txBody>
                  <a:tcPr/>
                </a:tc>
                <a:tc>
                  <a:txBody>
                    <a:bodyPr/>
                    <a:lstStyle/>
                    <a:p>
                      <a:r>
                        <a:rPr lang="en-US" sz="1600" dirty="0">
                          <a:latin typeface="Bierstadt" panose="020B0004020202020204" pitchFamily="34" charset="0"/>
                        </a:rPr>
                        <a:t>Correctly classified</a:t>
                      </a:r>
                      <a:endParaRPr lang="en-CA" sz="1600" dirty="0"/>
                    </a:p>
                  </a:txBody>
                  <a:tcPr/>
                </a:tc>
                <a:extLst>
                  <a:ext uri="{0D108BD9-81ED-4DB2-BD59-A6C34878D82A}">
                    <a16:rowId xmlns:a16="http://schemas.microsoft.com/office/drawing/2014/main" val="767066390"/>
                  </a:ext>
                </a:extLst>
              </a:tr>
              <a:tr h="516429">
                <a:tc>
                  <a:txBody>
                    <a:bodyPr/>
                    <a:lstStyle/>
                    <a:p>
                      <a:r>
                        <a:rPr lang="en-US" sz="1800" dirty="0">
                          <a:latin typeface="Bierstadt" panose="020B0004020202020204" pitchFamily="34" charset="0"/>
                        </a:rPr>
                        <a:t>Shaded (</a:t>
                      </a:r>
                      <a:r>
                        <a:rPr lang="en-US" sz="1800" dirty="0">
                          <a:solidFill>
                            <a:srgbClr val="FF0000"/>
                          </a:solidFill>
                          <a:latin typeface="Bierstadt" panose="020B0004020202020204" pitchFamily="34" charset="0"/>
                        </a:rPr>
                        <a:t>Elderly people</a:t>
                      </a:r>
                      <a:r>
                        <a:rPr lang="en-US" sz="1800" dirty="0">
                          <a:latin typeface="Bierstadt" panose="020B0004020202020204" pitchFamily="34" charset="0"/>
                        </a:rPr>
                        <a:t>)</a:t>
                      </a:r>
                      <a:endParaRPr lang="en-CA" sz="1800" dirty="0"/>
                    </a:p>
                  </a:txBody>
                  <a:tcPr/>
                </a:tc>
                <a:tc>
                  <a:txBody>
                    <a:bodyPr/>
                    <a:lstStyle/>
                    <a:p>
                      <a:pPr algn="ctr"/>
                      <a:r>
                        <a:rPr lang="en-US" sz="2000" dirty="0">
                          <a:latin typeface="Bierstadt" panose="020B0004020202020204" pitchFamily="34" charset="0"/>
                        </a:rPr>
                        <a:t>1/6</a:t>
                      </a:r>
                      <a:endParaRPr lang="en-CA" sz="2000" dirty="0"/>
                    </a:p>
                  </a:txBody>
                  <a:tcPr/>
                </a:tc>
                <a:extLst>
                  <a:ext uri="{0D108BD9-81ED-4DB2-BD59-A6C34878D82A}">
                    <a16:rowId xmlns:a16="http://schemas.microsoft.com/office/drawing/2014/main" val="3501011568"/>
                  </a:ext>
                </a:extLst>
              </a:tr>
              <a:tr h="300640">
                <a:tc>
                  <a:txBody>
                    <a:bodyPr/>
                    <a:lstStyle/>
                    <a:p>
                      <a:r>
                        <a:rPr lang="en-US" sz="1600" i="1" dirty="0">
                          <a:latin typeface="Bierstadt" panose="020B0004020202020204" pitchFamily="34" charset="0"/>
                        </a:rPr>
                        <a:t>     Circles (cancerous)</a:t>
                      </a:r>
                      <a:endParaRPr lang="en-CA" sz="1600" i="1" dirty="0"/>
                    </a:p>
                  </a:txBody>
                  <a:tcPr/>
                </a:tc>
                <a:tc>
                  <a:txBody>
                    <a:bodyPr/>
                    <a:lstStyle/>
                    <a:p>
                      <a:pPr algn="ctr"/>
                      <a:r>
                        <a:rPr lang="en-US" sz="1600" i="1" dirty="0">
                          <a:latin typeface="Bierstadt" panose="020B0004020202020204" pitchFamily="34" charset="0"/>
                        </a:rPr>
                        <a:t>0/3</a:t>
                      </a:r>
                      <a:endParaRPr lang="en-CA" sz="1600" i="1" dirty="0"/>
                    </a:p>
                  </a:txBody>
                  <a:tcPr/>
                </a:tc>
                <a:extLst>
                  <a:ext uri="{0D108BD9-81ED-4DB2-BD59-A6C34878D82A}">
                    <a16:rowId xmlns:a16="http://schemas.microsoft.com/office/drawing/2014/main" val="181582668"/>
                  </a:ext>
                </a:extLst>
              </a:tr>
              <a:tr h="298984">
                <a:tc>
                  <a:txBody>
                    <a:bodyPr/>
                    <a:lstStyle/>
                    <a:p>
                      <a:r>
                        <a:rPr lang="en-US" sz="1600" i="1" dirty="0">
                          <a:latin typeface="Bierstadt" panose="020B0004020202020204" pitchFamily="34" charset="0"/>
                        </a:rPr>
                        <a:t>     Squares (not cancerous)</a:t>
                      </a:r>
                      <a:endParaRPr lang="en-CA" sz="1600" i="1" dirty="0"/>
                    </a:p>
                  </a:txBody>
                  <a:tcPr/>
                </a:tc>
                <a:tc>
                  <a:txBody>
                    <a:bodyPr/>
                    <a:lstStyle/>
                    <a:p>
                      <a:pPr algn="ctr"/>
                      <a:r>
                        <a:rPr lang="en-US" sz="1600" i="1" dirty="0">
                          <a:latin typeface="Bierstadt" panose="020B0004020202020204" pitchFamily="34" charset="0"/>
                        </a:rPr>
                        <a:t>1/3</a:t>
                      </a:r>
                      <a:endParaRPr lang="en-CA" sz="1600" i="1" dirty="0"/>
                    </a:p>
                  </a:txBody>
                  <a:tcPr/>
                </a:tc>
                <a:extLst>
                  <a:ext uri="{0D108BD9-81ED-4DB2-BD59-A6C34878D82A}">
                    <a16:rowId xmlns:a16="http://schemas.microsoft.com/office/drawing/2014/main" val="340386416"/>
                  </a:ext>
                </a:extLst>
              </a:tr>
              <a:tr h="258215">
                <a:tc>
                  <a:txBody>
                    <a:bodyPr/>
                    <a:lstStyle/>
                    <a:p>
                      <a:r>
                        <a:rPr lang="en-US" sz="1800" dirty="0">
                          <a:latin typeface="Bierstadt" panose="020B0004020202020204" pitchFamily="34" charset="0"/>
                        </a:rPr>
                        <a:t>Unshaded (</a:t>
                      </a:r>
                      <a:r>
                        <a:rPr lang="en-US" sz="1800" dirty="0">
                          <a:solidFill>
                            <a:srgbClr val="FF0000"/>
                          </a:solidFill>
                          <a:latin typeface="Bierstadt" panose="020B0004020202020204" pitchFamily="34" charset="0"/>
                        </a:rPr>
                        <a:t>Young people</a:t>
                      </a:r>
                      <a:r>
                        <a:rPr lang="en-US" sz="1800" dirty="0">
                          <a:latin typeface="Bierstadt" panose="020B0004020202020204" pitchFamily="34" charset="0"/>
                        </a:rPr>
                        <a:t>)</a:t>
                      </a:r>
                      <a:endParaRPr lang="en-CA" sz="1800" dirty="0"/>
                    </a:p>
                  </a:txBody>
                  <a:tcPr/>
                </a:tc>
                <a:tc>
                  <a:txBody>
                    <a:bodyPr/>
                    <a:lstStyle/>
                    <a:p>
                      <a:pPr algn="ctr"/>
                      <a:r>
                        <a:rPr lang="en-US" sz="2000" dirty="0">
                          <a:latin typeface="Bierstadt" panose="020B0004020202020204" pitchFamily="34" charset="0"/>
                        </a:rPr>
                        <a:t>13/14</a:t>
                      </a:r>
                      <a:endParaRPr lang="en-CA" sz="2000" dirty="0"/>
                    </a:p>
                  </a:txBody>
                  <a:tcPr/>
                </a:tc>
                <a:extLst>
                  <a:ext uri="{0D108BD9-81ED-4DB2-BD59-A6C34878D82A}">
                    <a16:rowId xmlns:a16="http://schemas.microsoft.com/office/drawing/2014/main" val="4168926288"/>
                  </a:ext>
                </a:extLst>
              </a:tr>
              <a:tr h="198120">
                <a:tc>
                  <a:txBody>
                    <a:bodyPr/>
                    <a:lstStyle/>
                    <a:p>
                      <a:r>
                        <a:rPr lang="en-US" sz="1600" i="1" dirty="0">
                          <a:latin typeface="Bierstadt" panose="020B0004020202020204" pitchFamily="34" charset="0"/>
                        </a:rPr>
                        <a:t>     Circles (cancerous)</a:t>
                      </a:r>
                      <a:endParaRPr lang="en-CA" sz="1600" i="1" dirty="0"/>
                    </a:p>
                  </a:txBody>
                  <a:tcPr/>
                </a:tc>
                <a:tc>
                  <a:txBody>
                    <a:bodyPr/>
                    <a:lstStyle/>
                    <a:p>
                      <a:pPr algn="ctr"/>
                      <a:r>
                        <a:rPr lang="en-US" sz="1600" i="1" dirty="0">
                          <a:latin typeface="Bierstadt" panose="020B0004020202020204" pitchFamily="34" charset="0"/>
                        </a:rPr>
                        <a:t>7/7</a:t>
                      </a:r>
                      <a:endParaRPr lang="en-CA" sz="1600" i="1" dirty="0"/>
                    </a:p>
                  </a:txBody>
                  <a:tcPr/>
                </a:tc>
                <a:extLst>
                  <a:ext uri="{0D108BD9-81ED-4DB2-BD59-A6C34878D82A}">
                    <a16:rowId xmlns:a16="http://schemas.microsoft.com/office/drawing/2014/main" val="3321996885"/>
                  </a:ext>
                </a:extLst>
              </a:tr>
              <a:tr h="198120">
                <a:tc>
                  <a:txBody>
                    <a:bodyPr/>
                    <a:lstStyle/>
                    <a:p>
                      <a:r>
                        <a:rPr lang="en-US" sz="1600" i="1" dirty="0">
                          <a:latin typeface="Bierstadt" panose="020B0004020202020204" pitchFamily="34" charset="0"/>
                        </a:rPr>
                        <a:t>     Squares (not cancerous)</a:t>
                      </a:r>
                      <a:endParaRPr lang="en-CA" sz="1600" i="1" dirty="0"/>
                    </a:p>
                  </a:txBody>
                  <a:tcPr/>
                </a:tc>
                <a:tc>
                  <a:txBody>
                    <a:bodyPr/>
                    <a:lstStyle/>
                    <a:p>
                      <a:pPr algn="ctr"/>
                      <a:r>
                        <a:rPr lang="en-US" sz="1600" i="1" dirty="0">
                          <a:latin typeface="Bierstadt" panose="020B0004020202020204" pitchFamily="34" charset="0"/>
                        </a:rPr>
                        <a:t>6/7</a:t>
                      </a:r>
                      <a:endParaRPr lang="en-CA" sz="1600" i="1" dirty="0"/>
                    </a:p>
                  </a:txBody>
                  <a:tcPr/>
                </a:tc>
                <a:extLst>
                  <a:ext uri="{0D108BD9-81ED-4DB2-BD59-A6C34878D82A}">
                    <a16:rowId xmlns:a16="http://schemas.microsoft.com/office/drawing/2014/main" val="2460114563"/>
                  </a:ext>
                </a:extLst>
              </a:tr>
              <a:tr h="258215">
                <a:tc>
                  <a:txBody>
                    <a:bodyPr/>
                    <a:lstStyle/>
                    <a:p>
                      <a:r>
                        <a:rPr lang="en-US" sz="2000" dirty="0">
                          <a:latin typeface="Bierstadt" panose="020B0004020202020204" pitchFamily="34" charset="0"/>
                        </a:rPr>
                        <a:t>Total</a:t>
                      </a:r>
                      <a:endParaRPr lang="en-CA" sz="2000" dirty="0"/>
                    </a:p>
                  </a:txBody>
                  <a:tcPr/>
                </a:tc>
                <a:tc>
                  <a:txBody>
                    <a:bodyPr/>
                    <a:lstStyle/>
                    <a:p>
                      <a:pPr algn="ctr"/>
                      <a:r>
                        <a:rPr lang="en-US" sz="2000" dirty="0">
                          <a:latin typeface="Bierstadt" panose="020B0004020202020204" pitchFamily="34" charset="0"/>
                        </a:rPr>
                        <a:t>14/20</a:t>
                      </a:r>
                      <a:endParaRPr lang="en-CA" sz="2000" dirty="0"/>
                    </a:p>
                  </a:txBody>
                  <a:tcPr/>
                </a:tc>
                <a:extLst>
                  <a:ext uri="{0D108BD9-81ED-4DB2-BD59-A6C34878D82A}">
                    <a16:rowId xmlns:a16="http://schemas.microsoft.com/office/drawing/2014/main" val="893364560"/>
                  </a:ext>
                </a:extLst>
              </a:tr>
            </a:tbl>
          </a:graphicData>
        </a:graphic>
      </p:graphicFrame>
      <p:sp>
        <p:nvSpPr>
          <p:cNvPr id="17" name="Google Shape;581;p14">
            <a:extLst>
              <a:ext uri="{FF2B5EF4-FFF2-40B4-BE49-F238E27FC236}">
                <a16:creationId xmlns:a16="http://schemas.microsoft.com/office/drawing/2014/main" id="{D957FA93-6645-D1BD-33C4-2E9B8BB5DC3D}"/>
              </a:ext>
            </a:extLst>
          </p:cNvPr>
          <p:cNvSpPr/>
          <p:nvPr/>
        </p:nvSpPr>
        <p:spPr>
          <a:xfrm>
            <a:off x="3344925" y="1857674"/>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6" name="Google Shape;569;p14">
            <a:extLst>
              <a:ext uri="{FF2B5EF4-FFF2-40B4-BE49-F238E27FC236}">
                <a16:creationId xmlns:a16="http://schemas.microsoft.com/office/drawing/2014/main" id="{7350AC28-9596-ECD8-CF7D-B3F5298A51AD}"/>
              </a:ext>
            </a:extLst>
          </p:cNvPr>
          <p:cNvSpPr/>
          <p:nvPr/>
        </p:nvSpPr>
        <p:spPr>
          <a:xfrm>
            <a:off x="3108831" y="271440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7" name="Google Shape;581;p14">
            <a:extLst>
              <a:ext uri="{FF2B5EF4-FFF2-40B4-BE49-F238E27FC236}">
                <a16:creationId xmlns:a16="http://schemas.microsoft.com/office/drawing/2014/main" id="{EA3A28DE-F770-5BE4-9464-9BC7F04C6FB9}"/>
              </a:ext>
            </a:extLst>
          </p:cNvPr>
          <p:cNvSpPr/>
          <p:nvPr/>
        </p:nvSpPr>
        <p:spPr>
          <a:xfrm>
            <a:off x="2505287"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8" name="Google Shape;581;p14">
            <a:extLst>
              <a:ext uri="{FF2B5EF4-FFF2-40B4-BE49-F238E27FC236}">
                <a16:creationId xmlns:a16="http://schemas.microsoft.com/office/drawing/2014/main" id="{0CC9182C-B089-D132-E21C-37042346E206}"/>
              </a:ext>
            </a:extLst>
          </p:cNvPr>
          <p:cNvSpPr/>
          <p:nvPr/>
        </p:nvSpPr>
        <p:spPr>
          <a:xfrm>
            <a:off x="3639978" y="357145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39" name="Google Shape;581;p14">
            <a:extLst>
              <a:ext uri="{FF2B5EF4-FFF2-40B4-BE49-F238E27FC236}">
                <a16:creationId xmlns:a16="http://schemas.microsoft.com/office/drawing/2014/main" id="{F1A73E2E-F973-215D-DA00-D4D72C6A9315}"/>
              </a:ext>
            </a:extLst>
          </p:cNvPr>
          <p:cNvSpPr/>
          <p:nvPr/>
        </p:nvSpPr>
        <p:spPr>
          <a:xfrm>
            <a:off x="4657625" y="289336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0" name="Google Shape;581;p14">
            <a:extLst>
              <a:ext uri="{FF2B5EF4-FFF2-40B4-BE49-F238E27FC236}">
                <a16:creationId xmlns:a16="http://schemas.microsoft.com/office/drawing/2014/main" id="{21FB418B-FDF8-E22B-05D4-65320E01FAD0}"/>
              </a:ext>
            </a:extLst>
          </p:cNvPr>
          <p:cNvSpPr/>
          <p:nvPr/>
        </p:nvSpPr>
        <p:spPr>
          <a:xfrm>
            <a:off x="5455521" y="238963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1" name="Google Shape;581;p14">
            <a:extLst>
              <a:ext uri="{FF2B5EF4-FFF2-40B4-BE49-F238E27FC236}">
                <a16:creationId xmlns:a16="http://schemas.microsoft.com/office/drawing/2014/main" id="{E252EC1B-7C23-ACC9-3805-2FE1C8C06439}"/>
              </a:ext>
            </a:extLst>
          </p:cNvPr>
          <p:cNvSpPr/>
          <p:nvPr/>
        </p:nvSpPr>
        <p:spPr>
          <a:xfrm>
            <a:off x="2730300" y="3451785"/>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2" name="Google Shape;569;p14">
            <a:extLst>
              <a:ext uri="{FF2B5EF4-FFF2-40B4-BE49-F238E27FC236}">
                <a16:creationId xmlns:a16="http://schemas.microsoft.com/office/drawing/2014/main" id="{27710CE5-6BD5-E3B8-A259-04EA7137218F}"/>
              </a:ext>
            </a:extLst>
          </p:cNvPr>
          <p:cNvSpPr/>
          <p:nvPr/>
        </p:nvSpPr>
        <p:spPr>
          <a:xfrm>
            <a:off x="4020975" y="2509388"/>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3" name="Google Shape;569;p14">
            <a:extLst>
              <a:ext uri="{FF2B5EF4-FFF2-40B4-BE49-F238E27FC236}">
                <a16:creationId xmlns:a16="http://schemas.microsoft.com/office/drawing/2014/main" id="{FDFF4FE2-C5DD-8A77-0CAD-F7891EF59D10}"/>
              </a:ext>
            </a:extLst>
          </p:cNvPr>
          <p:cNvSpPr/>
          <p:nvPr/>
        </p:nvSpPr>
        <p:spPr>
          <a:xfrm>
            <a:off x="5596670" y="316729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4" name="Google Shape;569;p14">
            <a:extLst>
              <a:ext uri="{FF2B5EF4-FFF2-40B4-BE49-F238E27FC236}">
                <a16:creationId xmlns:a16="http://schemas.microsoft.com/office/drawing/2014/main" id="{7EE38FD7-A4BB-6C5E-0F76-228838B33FEC}"/>
              </a:ext>
            </a:extLst>
          </p:cNvPr>
          <p:cNvSpPr/>
          <p:nvPr/>
        </p:nvSpPr>
        <p:spPr>
          <a:xfrm>
            <a:off x="5003767" y="1835142"/>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5" name="Google Shape;569;p14">
            <a:extLst>
              <a:ext uri="{FF2B5EF4-FFF2-40B4-BE49-F238E27FC236}">
                <a16:creationId xmlns:a16="http://schemas.microsoft.com/office/drawing/2014/main" id="{FAC23C21-9458-651F-D918-EF20C1F44407}"/>
              </a:ext>
            </a:extLst>
          </p:cNvPr>
          <p:cNvSpPr/>
          <p:nvPr/>
        </p:nvSpPr>
        <p:spPr>
          <a:xfrm>
            <a:off x="2981622" y="4557676"/>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6" name="Google Shape;569;p14">
            <a:extLst>
              <a:ext uri="{FF2B5EF4-FFF2-40B4-BE49-F238E27FC236}">
                <a16:creationId xmlns:a16="http://schemas.microsoft.com/office/drawing/2014/main" id="{442C59B5-4800-A2A3-15F8-26BAE8A6B653}"/>
              </a:ext>
            </a:extLst>
          </p:cNvPr>
          <p:cNvSpPr/>
          <p:nvPr/>
        </p:nvSpPr>
        <p:spPr>
          <a:xfrm>
            <a:off x="2469451" y="2425085"/>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47" name="Google Shape;581;p14">
            <a:extLst>
              <a:ext uri="{FF2B5EF4-FFF2-40B4-BE49-F238E27FC236}">
                <a16:creationId xmlns:a16="http://schemas.microsoft.com/office/drawing/2014/main" id="{B19C3B93-1391-A0CE-A09E-57D8A6EBE043}"/>
              </a:ext>
            </a:extLst>
          </p:cNvPr>
          <p:cNvSpPr/>
          <p:nvPr/>
        </p:nvSpPr>
        <p:spPr>
          <a:xfrm>
            <a:off x="1721768" y="5198662"/>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48" name="Straight Connector 47">
            <a:extLst>
              <a:ext uri="{FF2B5EF4-FFF2-40B4-BE49-F238E27FC236}">
                <a16:creationId xmlns:a16="http://schemas.microsoft.com/office/drawing/2014/main" id="{1F47DBC6-2749-BEB0-7C95-69AB184F4BA3}"/>
              </a:ext>
            </a:extLst>
          </p:cNvPr>
          <p:cNvCxnSpPr>
            <a:cxnSpLocks/>
          </p:cNvCxnSpPr>
          <p:nvPr/>
        </p:nvCxnSpPr>
        <p:spPr>
          <a:xfrm>
            <a:off x="1218282" y="913165"/>
            <a:ext cx="0" cy="4986605"/>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E5AEC11A-5284-7220-B0AA-593BE574FD35}"/>
              </a:ext>
            </a:extLst>
          </p:cNvPr>
          <p:cNvCxnSpPr>
            <a:cxnSpLocks/>
          </p:cNvCxnSpPr>
          <p:nvPr/>
        </p:nvCxnSpPr>
        <p:spPr>
          <a:xfrm flipH="1">
            <a:off x="1218282" y="5817079"/>
            <a:ext cx="5789243" cy="82691"/>
          </a:xfrm>
          <a:prstGeom prst="line">
            <a:avLst/>
          </a:prstGeom>
        </p:spPr>
        <p:style>
          <a:lnRef idx="2">
            <a:schemeClr val="dk1"/>
          </a:lnRef>
          <a:fillRef idx="0">
            <a:schemeClr val="dk1"/>
          </a:fillRef>
          <a:effectRef idx="1">
            <a:schemeClr val="dk1"/>
          </a:effectRef>
          <a:fontRef idx="minor">
            <a:schemeClr val="tx1"/>
          </a:fontRef>
        </p:style>
      </p:cxnSp>
      <p:sp>
        <p:nvSpPr>
          <p:cNvPr id="50" name="Google Shape;581;p14">
            <a:extLst>
              <a:ext uri="{FF2B5EF4-FFF2-40B4-BE49-F238E27FC236}">
                <a16:creationId xmlns:a16="http://schemas.microsoft.com/office/drawing/2014/main" id="{A6A04FF9-983B-AB81-A761-141135CC1C96}"/>
              </a:ext>
            </a:extLst>
          </p:cNvPr>
          <p:cNvSpPr/>
          <p:nvPr/>
        </p:nvSpPr>
        <p:spPr>
          <a:xfrm>
            <a:off x="4006205" y="431332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 name="Google Shape;581;p14">
            <a:extLst>
              <a:ext uri="{FF2B5EF4-FFF2-40B4-BE49-F238E27FC236}">
                <a16:creationId xmlns:a16="http://schemas.microsoft.com/office/drawing/2014/main" id="{14D99221-C7BF-5154-EBAF-E550C172D58B}"/>
              </a:ext>
            </a:extLst>
          </p:cNvPr>
          <p:cNvSpPr/>
          <p:nvPr/>
        </p:nvSpPr>
        <p:spPr>
          <a:xfrm>
            <a:off x="4825443" y="963596"/>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2" name="Google Shape;569;p14">
            <a:extLst>
              <a:ext uri="{FF2B5EF4-FFF2-40B4-BE49-F238E27FC236}">
                <a16:creationId xmlns:a16="http://schemas.microsoft.com/office/drawing/2014/main" id="{634F584F-53E9-F920-E2C1-E2E799C110B4}"/>
              </a:ext>
            </a:extLst>
          </p:cNvPr>
          <p:cNvSpPr/>
          <p:nvPr/>
        </p:nvSpPr>
        <p:spPr>
          <a:xfrm>
            <a:off x="1875773" y="3564367"/>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3" name="Google Shape;569;p14">
            <a:extLst>
              <a:ext uri="{FF2B5EF4-FFF2-40B4-BE49-F238E27FC236}">
                <a16:creationId xmlns:a16="http://schemas.microsoft.com/office/drawing/2014/main" id="{5F8D90E7-F887-0BC0-09E7-82C194AFE0CF}"/>
              </a:ext>
            </a:extLst>
          </p:cNvPr>
          <p:cNvSpPr/>
          <p:nvPr/>
        </p:nvSpPr>
        <p:spPr>
          <a:xfrm>
            <a:off x="4284511" y="3322359"/>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4" name="Google Shape;569;p14">
            <a:extLst>
              <a:ext uri="{FF2B5EF4-FFF2-40B4-BE49-F238E27FC236}">
                <a16:creationId xmlns:a16="http://schemas.microsoft.com/office/drawing/2014/main" id="{41F04CFE-6C9C-4DE9-0407-76D37ADC0DE6}"/>
              </a:ext>
            </a:extLst>
          </p:cNvPr>
          <p:cNvSpPr/>
          <p:nvPr/>
        </p:nvSpPr>
        <p:spPr>
          <a:xfrm>
            <a:off x="6381737" y="1389513"/>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5" name="Google Shape;569;p14">
            <a:extLst>
              <a:ext uri="{FF2B5EF4-FFF2-40B4-BE49-F238E27FC236}">
                <a16:creationId xmlns:a16="http://schemas.microsoft.com/office/drawing/2014/main" id="{91DF1BD9-6B2F-620A-8381-27410DCD0753}"/>
              </a:ext>
            </a:extLst>
          </p:cNvPr>
          <p:cNvSpPr/>
          <p:nvPr/>
        </p:nvSpPr>
        <p:spPr>
          <a:xfrm>
            <a:off x="3802224" y="1142440"/>
            <a:ext cx="240104" cy="239175"/>
          </a:xfrm>
          <a:prstGeom prst="ellipse">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6" name="Google Shape;581;p14">
            <a:extLst>
              <a:ext uri="{FF2B5EF4-FFF2-40B4-BE49-F238E27FC236}">
                <a16:creationId xmlns:a16="http://schemas.microsoft.com/office/drawing/2014/main" id="{E95564A0-B928-CB3B-92F8-04AD2D5A1FBE}"/>
              </a:ext>
            </a:extLst>
          </p:cNvPr>
          <p:cNvSpPr/>
          <p:nvPr/>
        </p:nvSpPr>
        <p:spPr>
          <a:xfrm>
            <a:off x="5798072" y="4569637"/>
            <a:ext cx="282298" cy="239340"/>
          </a:xfrm>
          <a:prstGeom prst="rect">
            <a:avLst/>
          </a:prstGeom>
          <a:solidFill>
            <a:schemeClr val="tx1">
              <a:lumMod val="50000"/>
              <a:lumOff val="50000"/>
            </a:schemeClr>
          </a:solidFill>
          <a:ln w="44450">
            <a:solidFill>
              <a:schemeClr val="tx1">
                <a:lumMod val="50000"/>
                <a:lumOff val="50000"/>
              </a:schemeClr>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1" name="Google Shape;561;p14">
            <a:extLst>
              <a:ext uri="{FF2B5EF4-FFF2-40B4-BE49-F238E27FC236}">
                <a16:creationId xmlns:a16="http://schemas.microsoft.com/office/drawing/2014/main" id="{9ED95126-E0CC-B088-7E8F-5693C2459018}"/>
              </a:ext>
            </a:extLst>
          </p:cNvPr>
          <p:cNvSpPr/>
          <p:nvPr/>
        </p:nvSpPr>
        <p:spPr>
          <a:xfrm>
            <a:off x="5594601" y="3159876"/>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2" name="Google Shape;561;p14">
            <a:extLst>
              <a:ext uri="{FF2B5EF4-FFF2-40B4-BE49-F238E27FC236}">
                <a16:creationId xmlns:a16="http://schemas.microsoft.com/office/drawing/2014/main" id="{73329AA5-30A4-B8B9-A972-0BD479A3DE10}"/>
              </a:ext>
            </a:extLst>
          </p:cNvPr>
          <p:cNvSpPr/>
          <p:nvPr/>
        </p:nvSpPr>
        <p:spPr>
          <a:xfrm>
            <a:off x="4282442" y="3319048"/>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63" name="Google Shape;561;p14">
            <a:extLst>
              <a:ext uri="{FF2B5EF4-FFF2-40B4-BE49-F238E27FC236}">
                <a16:creationId xmlns:a16="http://schemas.microsoft.com/office/drawing/2014/main" id="{460481A7-7BFE-3046-C9AA-090083FA2FE5}"/>
              </a:ext>
            </a:extLst>
          </p:cNvPr>
          <p:cNvSpPr/>
          <p:nvPr/>
        </p:nvSpPr>
        <p:spPr>
          <a:xfrm>
            <a:off x="2976746" y="4563602"/>
            <a:ext cx="240104" cy="239175"/>
          </a:xfrm>
          <a:prstGeom prst="ellipse">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2" name="Google Shape;581;p14">
            <a:extLst>
              <a:ext uri="{FF2B5EF4-FFF2-40B4-BE49-F238E27FC236}">
                <a16:creationId xmlns:a16="http://schemas.microsoft.com/office/drawing/2014/main" id="{826CBEF5-2F4F-3CCF-651D-4D4D666E6E2E}"/>
              </a:ext>
            </a:extLst>
          </p:cNvPr>
          <p:cNvSpPr/>
          <p:nvPr/>
        </p:nvSpPr>
        <p:spPr>
          <a:xfrm>
            <a:off x="3339118" y="1834977"/>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3" name="Google Shape;581;p14">
            <a:extLst>
              <a:ext uri="{FF2B5EF4-FFF2-40B4-BE49-F238E27FC236}">
                <a16:creationId xmlns:a16="http://schemas.microsoft.com/office/drawing/2014/main" id="{A9FBE013-680A-2EE8-E675-501298A429CA}"/>
              </a:ext>
            </a:extLst>
          </p:cNvPr>
          <p:cNvSpPr/>
          <p:nvPr/>
        </p:nvSpPr>
        <p:spPr>
          <a:xfrm>
            <a:off x="4829713" y="957947"/>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sp>
        <p:nvSpPr>
          <p:cNvPr id="514" name="Google Shape;581;p14">
            <a:extLst>
              <a:ext uri="{FF2B5EF4-FFF2-40B4-BE49-F238E27FC236}">
                <a16:creationId xmlns:a16="http://schemas.microsoft.com/office/drawing/2014/main" id="{F20A3DAC-C0EE-287E-CD16-0D08666784C0}"/>
              </a:ext>
            </a:extLst>
          </p:cNvPr>
          <p:cNvSpPr/>
          <p:nvPr/>
        </p:nvSpPr>
        <p:spPr>
          <a:xfrm>
            <a:off x="2505287" y="4310156"/>
            <a:ext cx="282298" cy="239340"/>
          </a:xfrm>
          <a:prstGeom prst="rect">
            <a:avLst/>
          </a:prstGeom>
          <a:solidFill>
            <a:schemeClr val="tx1"/>
          </a:solidFill>
          <a:ln w="44450">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Bierstadt" panose="020B0004020202020204" pitchFamily="34" charset="0"/>
              <a:ea typeface="Arial"/>
              <a:cs typeface="Arial"/>
              <a:sym typeface="Arial"/>
            </a:endParaRPr>
          </a:p>
        </p:txBody>
      </p:sp>
      <p:cxnSp>
        <p:nvCxnSpPr>
          <p:cNvPr id="515" name="Google Shape;558;p14">
            <a:extLst>
              <a:ext uri="{FF2B5EF4-FFF2-40B4-BE49-F238E27FC236}">
                <a16:creationId xmlns:a16="http://schemas.microsoft.com/office/drawing/2014/main" id="{76C611A6-0785-C193-D548-2D710073C35E}"/>
              </a:ext>
            </a:extLst>
          </p:cNvPr>
          <p:cNvCxnSpPr>
            <a:cxnSpLocks/>
          </p:cNvCxnSpPr>
          <p:nvPr/>
        </p:nvCxnSpPr>
        <p:spPr>
          <a:xfrm flipV="1">
            <a:off x="1086928" y="495388"/>
            <a:ext cx="7392838" cy="4568318"/>
          </a:xfrm>
          <a:prstGeom prst="straightConnector1">
            <a:avLst/>
          </a:prstGeom>
          <a:noFill/>
          <a:ln w="66675" cap="flat" cmpd="sng">
            <a:solidFill>
              <a:schemeClr val="accent2"/>
            </a:solidFill>
            <a:prstDash val="solid"/>
            <a:round/>
            <a:headEnd type="none" w="sm" len="sm"/>
            <a:tailEnd type="none" w="sm" len="sm"/>
          </a:ln>
        </p:spPr>
      </p:cxnSp>
      <p:sp>
        <p:nvSpPr>
          <p:cNvPr id="5" name="TextBox 4">
            <a:extLst>
              <a:ext uri="{FF2B5EF4-FFF2-40B4-BE49-F238E27FC236}">
                <a16:creationId xmlns:a16="http://schemas.microsoft.com/office/drawing/2014/main" id="{D9D2CFD5-BDF2-6E15-251F-5EC6EA0328D9}"/>
              </a:ext>
            </a:extLst>
          </p:cNvPr>
          <p:cNvSpPr txBox="1"/>
          <p:nvPr/>
        </p:nvSpPr>
        <p:spPr>
          <a:xfrm>
            <a:off x="3798637" y="5101732"/>
            <a:ext cx="25831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Square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(not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6" name="TextBox 5">
            <a:extLst>
              <a:ext uri="{FF2B5EF4-FFF2-40B4-BE49-F238E27FC236}">
                <a16:creationId xmlns:a16="http://schemas.microsoft.com/office/drawing/2014/main" id="{82578D31-04EC-0E2C-9B14-5C9E4817E28D}"/>
              </a:ext>
            </a:extLst>
          </p:cNvPr>
          <p:cNvSpPr txBox="1"/>
          <p:nvPr/>
        </p:nvSpPr>
        <p:spPr>
          <a:xfrm>
            <a:off x="1311153" y="1031745"/>
            <a:ext cx="22607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Classification: Circle (cancerous)</a:t>
            </a:r>
            <a:endParaRPr kumimoji="0" lang="en-CA" sz="1400" b="0"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p:txBody>
      </p:sp>
      <p:sp>
        <p:nvSpPr>
          <p:cNvPr id="7" name="TextBox 6">
            <a:extLst>
              <a:ext uri="{FF2B5EF4-FFF2-40B4-BE49-F238E27FC236}">
                <a16:creationId xmlns:a16="http://schemas.microsoft.com/office/drawing/2014/main" id="{5A65EC45-437D-ABE3-3FC5-6241BD8E257C}"/>
              </a:ext>
            </a:extLst>
          </p:cNvPr>
          <p:cNvSpPr txBox="1"/>
          <p:nvPr/>
        </p:nvSpPr>
        <p:spPr>
          <a:xfrm>
            <a:off x="8353188" y="974269"/>
            <a:ext cx="2977316" cy="95410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Mole Classifier: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Circles – cancerous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Bierstadt" panose="020B0004020202020204" pitchFamily="34" charset="0"/>
                <a:cs typeface="Arial"/>
                <a:sym typeface="Arial"/>
              </a:rPr>
              <a:t>Squares – not cancerous</a:t>
            </a:r>
          </a:p>
        </p:txBody>
      </p:sp>
    </p:spTree>
    <p:extLst>
      <p:ext uri="{BB962C8B-B14F-4D97-AF65-F5344CB8AC3E}">
        <p14:creationId xmlns:p14="http://schemas.microsoft.com/office/powerpoint/2010/main" val="1505616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45</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502" name="Google Shape;502;p10"/>
          <p:cNvSpPr txBox="1">
            <a:spLocks noGrp="1"/>
          </p:cNvSpPr>
          <p:nvPr>
            <p:ph type="body" idx="1"/>
          </p:nvPr>
        </p:nvSpPr>
        <p:spPr>
          <a:xfrm>
            <a:off x="5245821" y="920961"/>
            <a:ext cx="6481908" cy="4792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27"/>
              <a:buNone/>
            </a:pPr>
            <a:r>
              <a:rPr lang="en-CA" sz="3600" dirty="0">
                <a:solidFill>
                  <a:srgbClr val="FF0000"/>
                </a:solidFill>
                <a:sym typeface="Calibri"/>
              </a:rPr>
              <a:t>Worksheet</a:t>
            </a:r>
          </a:p>
          <a:p>
            <a:pPr marL="0" lvl="0" indent="0" algn="l" rtl="0">
              <a:lnSpc>
                <a:spcPct val="90000"/>
              </a:lnSpc>
              <a:spcBef>
                <a:spcPts val="0"/>
              </a:spcBef>
              <a:spcAft>
                <a:spcPts val="0"/>
              </a:spcAft>
              <a:buClr>
                <a:schemeClr val="lt1"/>
              </a:buClr>
              <a:buSzPts val="3027"/>
              <a:buNone/>
            </a:pPr>
            <a:endParaRPr lang="en-CA" sz="3600" dirty="0">
              <a:solidFill>
                <a:schemeClr val="tx1"/>
              </a:solidFill>
            </a:endParaRPr>
          </a:p>
          <a:p>
            <a:pPr marL="0" lvl="0" indent="0" algn="l" rtl="0">
              <a:lnSpc>
                <a:spcPct val="90000"/>
              </a:lnSpc>
              <a:spcBef>
                <a:spcPts val="0"/>
              </a:spcBef>
              <a:spcAft>
                <a:spcPts val="0"/>
              </a:spcAft>
              <a:buClr>
                <a:schemeClr val="lt1"/>
              </a:buClr>
              <a:buSzPts val="3027"/>
              <a:buNone/>
            </a:pPr>
            <a:r>
              <a:rPr lang="en-CA" sz="3600" dirty="0">
                <a:solidFill>
                  <a:schemeClr val="tx1"/>
                </a:solidFill>
              </a:rPr>
              <a:t>Please look at Part 2 of the worksheet and discuss the questions in small groups. </a:t>
            </a:r>
            <a:endParaRPr lang="en-CA" sz="3600" dirty="0">
              <a:solidFill>
                <a:schemeClr val="tx1"/>
              </a:solidFill>
              <a:sym typeface="Calibri"/>
            </a:endParaRPr>
          </a:p>
          <a:p>
            <a:pPr marL="0" lvl="0" indent="0" algn="l" rtl="0">
              <a:lnSpc>
                <a:spcPct val="90000"/>
              </a:lnSpc>
              <a:spcBef>
                <a:spcPts val="0"/>
              </a:spcBef>
              <a:spcAft>
                <a:spcPts val="0"/>
              </a:spcAft>
              <a:buClr>
                <a:schemeClr val="lt1"/>
              </a:buClr>
              <a:buSzPts val="3027"/>
              <a:buNone/>
            </a:pPr>
            <a:endParaRPr sz="3600" dirty="0">
              <a:solidFill>
                <a:schemeClr val="tx1"/>
              </a:solidFill>
              <a:sym typeface="Calibri"/>
            </a:endParaRPr>
          </a:p>
          <a:p>
            <a:pPr marL="0" lvl="0" indent="0" algn="l" rtl="0">
              <a:lnSpc>
                <a:spcPct val="90000"/>
              </a:lnSpc>
              <a:spcBef>
                <a:spcPts val="0"/>
              </a:spcBef>
              <a:spcAft>
                <a:spcPts val="0"/>
              </a:spcAft>
              <a:buClr>
                <a:schemeClr val="lt1"/>
              </a:buClr>
              <a:buSzPts val="2800"/>
              <a:buNone/>
            </a:pPr>
            <a:endParaRPr sz="3600" dirty="0">
              <a:solidFill>
                <a:schemeClr val="lt1"/>
              </a:solidFill>
              <a:sym typeface="Calibri"/>
            </a:endParaRPr>
          </a:p>
          <a:p>
            <a:pPr marL="0" lvl="0" indent="0" algn="l" rtl="0">
              <a:lnSpc>
                <a:spcPct val="90000"/>
              </a:lnSpc>
              <a:spcBef>
                <a:spcPts val="0"/>
              </a:spcBef>
              <a:spcAft>
                <a:spcPts val="0"/>
              </a:spcAft>
              <a:buClr>
                <a:schemeClr val="lt1"/>
              </a:buClr>
              <a:buSzPts val="2800"/>
              <a:buNone/>
            </a:pPr>
            <a:endParaRPr sz="3600" dirty="0">
              <a:solidFill>
                <a:schemeClr val="lt1"/>
              </a:solidFill>
              <a:sym typeface="Calibri"/>
            </a:endParaRPr>
          </a:p>
          <a:p>
            <a:pPr marL="0" lvl="0" indent="0" algn="l" rtl="0">
              <a:lnSpc>
                <a:spcPct val="90000"/>
              </a:lnSpc>
              <a:spcBef>
                <a:spcPts val="0"/>
              </a:spcBef>
              <a:spcAft>
                <a:spcPts val="0"/>
              </a:spcAft>
              <a:buClr>
                <a:schemeClr val="lt1"/>
              </a:buClr>
              <a:buSzPts val="2800"/>
              <a:buNone/>
            </a:pPr>
            <a:endParaRPr sz="2800" dirty="0">
              <a:solidFill>
                <a:schemeClr val="lt1"/>
              </a:solidFill>
              <a:sym typeface="Calibri"/>
            </a:endParaRPr>
          </a:p>
          <a:p>
            <a:pPr marL="228600" lvl="0" indent="-50800" algn="l" rtl="0">
              <a:lnSpc>
                <a:spcPct val="90000"/>
              </a:lnSpc>
              <a:spcBef>
                <a:spcPts val="1000"/>
              </a:spcBef>
              <a:spcAft>
                <a:spcPts val="0"/>
              </a:spcAft>
              <a:buClr>
                <a:schemeClr val="lt1"/>
              </a:buClr>
              <a:buSzPts val="2800"/>
              <a:buNone/>
            </a:pPr>
            <a:endParaRPr dirty="0">
              <a:ea typeface="Garamond"/>
              <a:cs typeface="Garamond"/>
              <a:sym typeface="Garamond"/>
            </a:endParaRPr>
          </a:p>
        </p:txBody>
      </p:sp>
      <p:pic>
        <p:nvPicPr>
          <p:cNvPr id="3" name="Picture 2" descr="A group of people sitting around a table with laptops and tablets&#10;&#10;Description automatically generated">
            <a:extLst>
              <a:ext uri="{FF2B5EF4-FFF2-40B4-BE49-F238E27FC236}">
                <a16:creationId xmlns:a16="http://schemas.microsoft.com/office/drawing/2014/main" id="{852ED829-8E8A-F3D4-841C-7BE9179A32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6572" cy="6858000"/>
          </a:xfrm>
          <a:prstGeom prst="rect">
            <a:avLst/>
          </a:prstGeom>
        </p:spPr>
      </p:pic>
    </p:spTree>
    <p:extLst>
      <p:ext uri="{BB962C8B-B14F-4D97-AF65-F5344CB8AC3E}">
        <p14:creationId xmlns:p14="http://schemas.microsoft.com/office/powerpoint/2010/main" val="3162079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13" descr="A picture containing person&#10;&#10;Description automatically generated"/>
          <p:cNvPicPr preferRelativeResize="0"/>
          <p:nvPr/>
        </p:nvPicPr>
        <p:blipFill rotWithShape="1">
          <a:blip r:embed="rId3">
            <a:alphaModFix amt="30000"/>
            <a:extLst>
              <a:ext uri="{28A0092B-C50C-407E-A947-70E740481C1C}">
                <a14:useLocalDpi xmlns:a14="http://schemas.microsoft.com/office/drawing/2010/main"/>
              </a:ext>
            </a:extLst>
          </a:blip>
          <a:srcRect/>
          <a:stretch/>
        </p:blipFill>
        <p:spPr>
          <a:xfrm>
            <a:off x="6309339" y="-51819"/>
            <a:ext cx="5962785"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629" name="Google Shape;629;p13"/>
          <p:cNvSpPr txBox="1">
            <a:spLocks noGrp="1"/>
          </p:cNvSpPr>
          <p:nvPr>
            <p:ph type="title"/>
          </p:nvPr>
        </p:nvSpPr>
        <p:spPr>
          <a:xfrm>
            <a:off x="561975" y="285344"/>
            <a:ext cx="6595500" cy="82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aramond"/>
              <a:buNone/>
            </a:pPr>
            <a:r>
              <a:rPr lang="en-CA" dirty="0">
                <a:solidFill>
                  <a:srgbClr val="FF0000"/>
                </a:solidFill>
              </a:rPr>
              <a:t>Discussion Question</a:t>
            </a:r>
            <a:endParaRPr sz="4800" dirty="0">
              <a:solidFill>
                <a:srgbClr val="FF0000"/>
              </a:solidFill>
            </a:endParaRPr>
          </a:p>
        </p:txBody>
      </p:sp>
      <p:sp>
        <p:nvSpPr>
          <p:cNvPr id="630" name="Google Shape;63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Calibri"/>
              <a:buNone/>
              <a:tabLst/>
              <a:defRPr/>
            </a:pPr>
            <a:fld id="{00000000-1234-1234-1234-123412341234}" type="slidenum">
              <a:rPr kumimoji="0" lang="en-CA" sz="1200" b="0" i="0" u="none" strike="noStrike" kern="0" cap="none" spc="0" normalizeH="0" baseline="0" noProof="0">
                <a:ln>
                  <a:noFill/>
                </a:ln>
                <a:solidFill>
                  <a:srgbClr val="FFFFFF"/>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FFFFFF"/>
                </a:buClr>
                <a:buSzPts val="1200"/>
                <a:buFont typeface="Calibri"/>
                <a:buNone/>
                <a:tabLst/>
                <a:defRPr/>
              </a:pPr>
              <a:t>46</a:t>
            </a:fld>
            <a:endParaRPr kumimoji="0" sz="1200" b="0" i="0" u="none" strike="noStrike" kern="0" cap="none" spc="0" normalizeH="0" baseline="0" noProof="0" dirty="0">
              <a:ln>
                <a:noFill/>
              </a:ln>
              <a:solidFill>
                <a:srgbClr val="FFFFFF"/>
              </a:solidFill>
              <a:effectLst/>
              <a:uLnTx/>
              <a:uFillTx/>
              <a:cs typeface="Proxima Nova" panose="020B0604020202020204" charset="0"/>
              <a:sym typeface="Calibri"/>
            </a:endParaRPr>
          </a:p>
        </p:txBody>
      </p:sp>
      <p:sp>
        <p:nvSpPr>
          <p:cNvPr id="631" name="Google Shape;631;p13"/>
          <p:cNvSpPr txBox="1"/>
          <p:nvPr/>
        </p:nvSpPr>
        <p:spPr>
          <a:xfrm>
            <a:off x="481294" y="1447507"/>
            <a:ext cx="6093900" cy="18650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What would a utilitarian say about a classifier that performs better for some groups and worse for other subgroups? </a:t>
            </a:r>
            <a:endParaRPr kumimoji="0"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spTree>
    <p:extLst>
      <p:ext uri="{BB962C8B-B14F-4D97-AF65-F5344CB8AC3E}">
        <p14:creationId xmlns:p14="http://schemas.microsoft.com/office/powerpoint/2010/main" val="2287491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47</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2" name="Google Shape;592;p11">
            <a:extLst>
              <a:ext uri="{FF2B5EF4-FFF2-40B4-BE49-F238E27FC236}">
                <a16:creationId xmlns:a16="http://schemas.microsoft.com/office/drawing/2014/main" id="{04F0BAF7-1C1A-FE95-7684-258ECE6C2AC8}"/>
              </a:ext>
            </a:extLst>
          </p:cNvPr>
          <p:cNvSpPr txBox="1"/>
          <p:nvPr/>
        </p:nvSpPr>
        <p:spPr>
          <a:xfrm>
            <a:off x="454939" y="703336"/>
            <a:ext cx="6608620" cy="57430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Sometimes you need to take into account subgroups in order to achieve the greatest happiness and least harm.</a:t>
            </a: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A utilitarian could argue people from </a:t>
            </a:r>
            <a:r>
              <a:rPr kumimoji="0" lang="en-US" sz="3200" b="0" i="0" u="none" strike="noStrike" kern="0" cap="none" spc="0" normalizeH="0" baseline="0" noProof="0" dirty="0">
                <a:ln>
                  <a:noFill/>
                </a:ln>
                <a:solidFill>
                  <a:srgbClr val="FF0000"/>
                </a:solidFill>
                <a:effectLst/>
                <a:uLnTx/>
                <a:uFillTx/>
                <a:latin typeface="Bierstadt" panose="020B0004020202020204" pitchFamily="34" charset="0"/>
                <a:ea typeface="Calibri"/>
                <a:cs typeface="Proxima Nova" panose="020B0604020202020204" charset="0"/>
                <a:sym typeface="Calibri"/>
              </a:rPr>
              <a:t>some</a:t>
            </a: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 subgroups are more vulnerable to harms from misdiagnoses. </a:t>
            </a: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pic>
        <p:nvPicPr>
          <p:cNvPr id="2050" name="Picture 2">
            <a:extLst>
              <a:ext uri="{FF2B5EF4-FFF2-40B4-BE49-F238E27FC236}">
                <a16:creationId xmlns:a16="http://schemas.microsoft.com/office/drawing/2014/main" id="{9DA85FF7-FD44-9EF4-5B14-2C01E0E426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4559" y="264328"/>
            <a:ext cx="4602354" cy="573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100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13" descr="A picture containing person&#10;&#10;Description automatically generated"/>
          <p:cNvPicPr preferRelativeResize="0"/>
          <p:nvPr/>
        </p:nvPicPr>
        <p:blipFill rotWithShape="1">
          <a:blip r:embed="rId3">
            <a:alphaModFix amt="30000"/>
            <a:extLst>
              <a:ext uri="{28A0092B-C50C-407E-A947-70E740481C1C}">
                <a14:useLocalDpi xmlns:a14="http://schemas.microsoft.com/office/drawing/2010/main"/>
              </a:ext>
            </a:extLst>
          </a:blip>
          <a:srcRect/>
          <a:stretch/>
        </p:blipFill>
        <p:spPr>
          <a:xfrm>
            <a:off x="6309339" y="-51819"/>
            <a:ext cx="5962785"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629" name="Google Shape;629;p13"/>
          <p:cNvSpPr txBox="1">
            <a:spLocks noGrp="1"/>
          </p:cNvSpPr>
          <p:nvPr>
            <p:ph type="title"/>
          </p:nvPr>
        </p:nvSpPr>
        <p:spPr>
          <a:xfrm>
            <a:off x="762000" y="285344"/>
            <a:ext cx="6557400" cy="82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aramond"/>
              <a:buNone/>
            </a:pPr>
            <a:r>
              <a:rPr lang="en-CA" dirty="0">
                <a:solidFill>
                  <a:srgbClr val="FF0000"/>
                </a:solidFill>
              </a:rPr>
              <a:t>Discussion Question</a:t>
            </a:r>
            <a:endParaRPr sz="4800" dirty="0">
              <a:solidFill>
                <a:srgbClr val="FF0000"/>
              </a:solidFill>
            </a:endParaRPr>
          </a:p>
        </p:txBody>
      </p:sp>
      <p:sp>
        <p:nvSpPr>
          <p:cNvPr id="630" name="Google Shape;63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Calibri"/>
              <a:buNone/>
              <a:tabLst/>
              <a:defRPr/>
            </a:pPr>
            <a:fld id="{00000000-1234-1234-1234-123412341234}" type="slidenum">
              <a:rPr kumimoji="0" lang="en-CA" sz="1200" b="0" i="0" u="none" strike="noStrike" kern="0" cap="none" spc="0" normalizeH="0" baseline="0" noProof="0">
                <a:ln>
                  <a:noFill/>
                </a:ln>
                <a:solidFill>
                  <a:srgbClr val="FFFFFF"/>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FFFFFF"/>
                </a:buClr>
                <a:buSzPts val="1200"/>
                <a:buFont typeface="Calibri"/>
                <a:buNone/>
                <a:tabLst/>
                <a:defRPr/>
              </a:pPr>
              <a:t>48</a:t>
            </a:fld>
            <a:endParaRPr kumimoji="0" sz="1200" b="0" i="0" u="none" strike="noStrike" kern="0" cap="none" spc="0" normalizeH="0" baseline="0" noProof="0" dirty="0">
              <a:ln>
                <a:noFill/>
              </a:ln>
              <a:solidFill>
                <a:srgbClr val="FFFFFF"/>
              </a:solidFill>
              <a:effectLst/>
              <a:uLnTx/>
              <a:uFillTx/>
              <a:cs typeface="Proxima Nova" panose="020B0604020202020204" charset="0"/>
              <a:sym typeface="Calibri"/>
            </a:endParaRPr>
          </a:p>
        </p:txBody>
      </p:sp>
      <p:sp>
        <p:nvSpPr>
          <p:cNvPr id="631" name="Google Shape;631;p13"/>
          <p:cNvSpPr txBox="1"/>
          <p:nvPr/>
        </p:nvSpPr>
        <p:spPr>
          <a:xfrm>
            <a:off x="481294" y="1447507"/>
            <a:ext cx="6093900" cy="23113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Of the subgroups you considered in part 2, are any of them more vulnerable to harms from misdiagnoses? </a:t>
            </a:r>
            <a:endParaRPr kumimoji="0" sz="1400" b="0" i="0" u="none" strike="noStrike" kern="0" cap="none" spc="0" normalizeH="0" baseline="0" noProof="0" dirty="0">
              <a:ln>
                <a:noFill/>
              </a:ln>
              <a:solidFill>
                <a:srgbClr val="000000"/>
              </a:solidFill>
              <a:effectLst/>
              <a:uLnTx/>
              <a:uFillTx/>
              <a:latin typeface="Bierstadt" panose="020B0004020202020204" pitchFamily="34" charset="0"/>
              <a:ea typeface="Arial"/>
              <a:cs typeface="Arial"/>
              <a:sym typeface="Arial"/>
            </a:endParaRPr>
          </a:p>
          <a:p>
            <a:pPr marL="285750" marR="0" lvl="0" indent="-133350" algn="ctr" defTabSz="914400" rtl="0" eaLnBrk="1" fontAlgn="auto" latinLnBrk="0" hangingPunct="1">
              <a:lnSpc>
                <a:spcPct val="100000"/>
              </a:lnSpc>
              <a:spcBef>
                <a:spcPts val="60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49</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2" name="Google Shape;592;p11">
            <a:extLst>
              <a:ext uri="{FF2B5EF4-FFF2-40B4-BE49-F238E27FC236}">
                <a16:creationId xmlns:a16="http://schemas.microsoft.com/office/drawing/2014/main" id="{04F0BAF7-1C1A-FE95-7684-258ECE6C2AC8}"/>
              </a:ext>
            </a:extLst>
          </p:cNvPr>
          <p:cNvSpPr txBox="1"/>
          <p:nvPr/>
        </p:nvSpPr>
        <p:spPr>
          <a:xfrm>
            <a:off x="1487606" y="573248"/>
            <a:ext cx="8591266" cy="352707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Non-Utilitarian Reasons to Prioritize Subgroup Accuracy: </a:t>
            </a: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1. Have some subgroups suffered more harms already (so it would be </a:t>
            </a:r>
            <a:r>
              <a:rPr kumimoji="0" lang="en-US" sz="3200" b="0" i="0" u="none" strike="noStrike" kern="0" cap="none" spc="0" normalizeH="0" baseline="0" noProof="0" dirty="0">
                <a:ln>
                  <a:noFill/>
                </a:ln>
                <a:solidFill>
                  <a:srgbClr val="FF0000"/>
                </a:solidFill>
                <a:effectLst/>
                <a:uLnTx/>
                <a:uFillTx/>
                <a:latin typeface="Bierstadt" panose="020B0004020202020204" pitchFamily="34" charset="0"/>
                <a:ea typeface="Calibri"/>
                <a:cs typeface="Proxima Nova" panose="020B0604020202020204" charset="0"/>
                <a:sym typeface="Calibri"/>
              </a:rPr>
              <a:t>unfair</a:t>
            </a: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 to give them more harms)? </a:t>
            </a: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spTree>
    <p:extLst>
      <p:ext uri="{BB962C8B-B14F-4D97-AF65-F5344CB8AC3E}">
        <p14:creationId xmlns:p14="http://schemas.microsoft.com/office/powerpoint/2010/main" val="255390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ea typeface="Calibri"/>
                <a:cs typeface="Calibri"/>
                <a:sym typeface="Calibri"/>
              </a:rPr>
              <a:t>5</a:t>
            </a:fld>
            <a:endParaRPr sz="1200" b="0" i="0" u="none" strike="noStrike" cap="none" dirty="0">
              <a:solidFill>
                <a:srgbClr val="888888"/>
              </a:solidFill>
              <a:ea typeface="Calibri"/>
              <a:cs typeface="Calibri"/>
              <a:sym typeface="Calibri"/>
            </a:endParaRPr>
          </a:p>
        </p:txBody>
      </p:sp>
      <p:grpSp>
        <p:nvGrpSpPr>
          <p:cNvPr id="7" name="Group 6">
            <a:extLst>
              <a:ext uri="{FF2B5EF4-FFF2-40B4-BE49-F238E27FC236}">
                <a16:creationId xmlns:a16="http://schemas.microsoft.com/office/drawing/2014/main" id="{18080B25-CF50-DE62-754F-925C22803670}"/>
              </a:ext>
            </a:extLst>
          </p:cNvPr>
          <p:cNvGrpSpPr/>
          <p:nvPr/>
        </p:nvGrpSpPr>
        <p:grpSpPr>
          <a:xfrm>
            <a:off x="1269662" y="1409700"/>
            <a:ext cx="3563243" cy="2375496"/>
            <a:chOff x="6272133" y="1078990"/>
            <a:chExt cx="6658137" cy="4438760"/>
          </a:xfrm>
        </p:grpSpPr>
        <p:pic>
          <p:nvPicPr>
            <p:cNvPr id="1026" name="Picture 2">
              <a:extLst>
                <a:ext uri="{FF2B5EF4-FFF2-40B4-BE49-F238E27FC236}">
                  <a16:creationId xmlns:a16="http://schemas.microsoft.com/office/drawing/2014/main" id="{88F50438-28FD-8AC9-F199-D692DEFBA7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72134" y="1078993"/>
              <a:ext cx="2219378" cy="2219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85C1D6-C1F5-D1DE-7DE6-0012CDE240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10891" y="1078990"/>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D92894-19D8-CCC0-091F-0D952B6084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2133" y="3298369"/>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C2BB6C9-4CB2-F7DB-C90C-F08E94D7B4F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91513" y="3298370"/>
              <a:ext cx="2219380" cy="22193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50E2C61-0A95-0F91-A6E7-A6021180C8F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91512" y="1078991"/>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8B44605-C9EB-5234-F680-932BDE6F20B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710890" y="3298370"/>
              <a:ext cx="2219378" cy="221937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Google Shape;328;p72">
            <a:extLst>
              <a:ext uri="{FF2B5EF4-FFF2-40B4-BE49-F238E27FC236}">
                <a16:creationId xmlns:a16="http://schemas.microsoft.com/office/drawing/2014/main" id="{FC85669B-24F9-2F95-9096-BA4F0B0C4FD5}"/>
              </a:ext>
            </a:extLst>
          </p:cNvPr>
          <p:cNvSpPr txBox="1"/>
          <p:nvPr/>
        </p:nvSpPr>
        <p:spPr>
          <a:xfrm>
            <a:off x="495625" y="4543711"/>
            <a:ext cx="4923501" cy="766552"/>
          </a:xfrm>
          <a:prstGeom prst="rect">
            <a:avLst/>
          </a:prstGeom>
          <a:noFill/>
          <a:ln>
            <a:noFill/>
          </a:ln>
        </p:spPr>
        <p:txBody>
          <a:bodyPr spcFirstLastPara="1" wrap="square" lIns="91425" tIns="45700" rIns="91425" bIns="45700" anchor="t" anchorCtr="0">
            <a:normAutofit/>
          </a:bodyPr>
          <a:lstStyle/>
          <a:p>
            <a:pPr marL="50800" marR="0" lvl="0" algn="l" rtl="0">
              <a:lnSpc>
                <a:spcPct val="90000"/>
              </a:lnSpc>
              <a:spcBef>
                <a:spcPts val="1000"/>
              </a:spcBef>
              <a:spcAft>
                <a:spcPts val="0"/>
              </a:spcAft>
              <a:buClr>
                <a:srgbClr val="FFFFFF"/>
              </a:buClr>
              <a:buSzPts val="2800"/>
            </a:pPr>
            <a:r>
              <a:rPr lang="en-CA" sz="2400" b="0" i="0" u="none" strike="noStrike" cap="none" dirty="0">
                <a:latin typeface="Bierstadt" panose="020B0004020202020204" pitchFamily="34" charset="0"/>
                <a:ea typeface="Arial"/>
                <a:cs typeface="Arial"/>
                <a:sym typeface="Arial"/>
              </a:rPr>
              <a:t>Samples from </a:t>
            </a:r>
            <a:r>
              <a:rPr lang="en-CA" sz="2400" b="0" i="0" u="none" strike="noStrike" cap="none" dirty="0" err="1">
                <a:latin typeface="Bierstadt" panose="020B0004020202020204" pitchFamily="34" charset="0"/>
                <a:ea typeface="Arial"/>
                <a:cs typeface="Arial"/>
                <a:sym typeface="Arial"/>
              </a:rPr>
              <a:t>CelebA</a:t>
            </a:r>
            <a:r>
              <a:rPr lang="en-CA" sz="2400" b="0" i="0" u="none" strike="noStrike" cap="none" dirty="0">
                <a:latin typeface="Bierstadt" panose="020B0004020202020204" pitchFamily="34" charset="0"/>
                <a:ea typeface="Arial"/>
                <a:cs typeface="Arial"/>
                <a:sym typeface="Arial"/>
              </a:rPr>
              <a:t>-HQ Dataset</a:t>
            </a:r>
            <a:endParaRPr sz="2400" b="0" i="0" u="none" strike="noStrike" cap="none" dirty="0">
              <a:latin typeface="Bierstadt" panose="020B0004020202020204" pitchFamily="34" charset="0"/>
              <a:ea typeface="Arial"/>
              <a:cs typeface="Arial"/>
              <a:sym typeface="Arial"/>
            </a:endParaRPr>
          </a:p>
        </p:txBody>
      </p:sp>
      <p:sp>
        <p:nvSpPr>
          <p:cNvPr id="5" name="Google Shape;328;p72">
            <a:extLst>
              <a:ext uri="{FF2B5EF4-FFF2-40B4-BE49-F238E27FC236}">
                <a16:creationId xmlns:a16="http://schemas.microsoft.com/office/drawing/2014/main" id="{D05A649C-FC4C-C8EA-3674-F6A492830B09}"/>
              </a:ext>
            </a:extLst>
          </p:cNvPr>
          <p:cNvSpPr txBox="1"/>
          <p:nvPr/>
        </p:nvSpPr>
        <p:spPr>
          <a:xfrm>
            <a:off x="5518674" y="1298798"/>
            <a:ext cx="6963745" cy="3671235"/>
          </a:xfrm>
          <a:prstGeom prst="rect">
            <a:avLst/>
          </a:prstGeom>
          <a:noFill/>
          <a:ln>
            <a:noFill/>
          </a:ln>
        </p:spPr>
        <p:txBody>
          <a:bodyPr spcFirstLastPara="1" wrap="square" lIns="91425" tIns="45700" rIns="91425" bIns="45700" anchor="t" anchorCtr="0">
            <a:normAutofit/>
          </a:bodyPr>
          <a:lstStyle/>
          <a:p>
            <a:pPr marL="50800" marR="0" lvl="0" indent="0" algn="l" defTabSz="914400" rtl="0" eaLnBrk="1" fontAlgn="auto" latinLnBrk="0" hangingPunct="1">
              <a:lnSpc>
                <a:spcPct val="90000"/>
              </a:lnSpc>
              <a:spcBef>
                <a:spcPts val="1000"/>
              </a:spcBef>
              <a:spcAft>
                <a:spcPts val="0"/>
              </a:spcAft>
              <a:buClr>
                <a:srgbClr val="FFFFFF"/>
              </a:buClr>
              <a:buSzPts val="2800"/>
              <a:buFont typeface="Arial"/>
              <a:buNone/>
              <a:tabLst/>
              <a:defRPr/>
            </a:pPr>
            <a:r>
              <a:rPr kumimoji="0" lang="en-CA" sz="2400" b="0" i="0" u="none" strike="noStrike" kern="0" cap="none" spc="0" normalizeH="0" baseline="0" noProof="0" dirty="0">
                <a:ln>
                  <a:noFill/>
                </a:ln>
                <a:effectLst/>
                <a:uLnTx/>
                <a:uFillTx/>
                <a:latin typeface="Bierstadt" panose="020B0004020202020204" pitchFamily="34" charset="0"/>
                <a:ea typeface="Arial"/>
                <a:cs typeface="Arial"/>
                <a:sym typeface="Arial"/>
              </a:rPr>
              <a:t>Small group discussions</a:t>
            </a:r>
          </a:p>
          <a:p>
            <a:pPr marL="336550" indent="-285750">
              <a:lnSpc>
                <a:spcPct val="90000"/>
              </a:lnSpc>
              <a:spcBef>
                <a:spcPts val="1000"/>
              </a:spcBef>
              <a:buClr>
                <a:srgbClr val="FFFFFF"/>
              </a:buClr>
              <a:buSzPts val="2800"/>
              <a:buFont typeface="Arial" panose="020B0604020202020204" pitchFamily="34" charset="0"/>
              <a:buChar char="•"/>
              <a:defRPr/>
            </a:pPr>
            <a:r>
              <a:rPr kumimoji="0" lang="en-CA" sz="2200" b="0" i="0" u="none" strike="noStrike" kern="0" cap="none" spc="0" normalizeH="0" baseline="0" noProof="0" dirty="0">
                <a:ln>
                  <a:noFill/>
                </a:ln>
                <a:effectLst/>
                <a:uLnTx/>
                <a:uFillTx/>
                <a:latin typeface="Bierstadt" panose="020B0004020202020204" pitchFamily="34" charset="0"/>
                <a:cs typeface="Arial"/>
                <a:sym typeface="Arial"/>
              </a:rPr>
              <a:t>What groups are not represented in this dataset?</a:t>
            </a:r>
          </a:p>
          <a:p>
            <a:pPr marL="336550" indent="-285750">
              <a:lnSpc>
                <a:spcPct val="90000"/>
              </a:lnSpc>
              <a:spcBef>
                <a:spcPts val="1000"/>
              </a:spcBef>
              <a:buClr>
                <a:srgbClr val="FFFFFF"/>
              </a:buClr>
              <a:buSzPts val="2800"/>
              <a:buFont typeface="Arial" panose="020B0604020202020204" pitchFamily="34" charset="0"/>
              <a:buChar char="•"/>
              <a:defRPr/>
            </a:pPr>
            <a:r>
              <a:rPr kumimoji="0" lang="en-CA" sz="2200" b="0" i="0" u="none" strike="noStrike" kern="0" cap="none" spc="0" normalizeH="0" baseline="0" noProof="0" dirty="0">
                <a:ln>
                  <a:noFill/>
                </a:ln>
                <a:effectLst/>
                <a:uLnTx/>
                <a:uFillTx/>
                <a:latin typeface="Bierstadt" panose="020B0004020202020204" pitchFamily="34" charset="0"/>
                <a:cs typeface="Arial"/>
                <a:sym typeface="Arial"/>
              </a:rPr>
              <a:t>What is this dataset not useful for?  </a:t>
            </a:r>
          </a:p>
          <a:p>
            <a:pPr marL="336550" indent="-285750">
              <a:lnSpc>
                <a:spcPct val="90000"/>
              </a:lnSpc>
              <a:spcBef>
                <a:spcPts val="1000"/>
              </a:spcBef>
              <a:buClr>
                <a:srgbClr val="FFFFFF"/>
              </a:buClr>
              <a:buSzPts val="2800"/>
              <a:buFont typeface="Arial" panose="020B0604020202020204" pitchFamily="34" charset="0"/>
              <a:buChar char="•"/>
              <a:defRPr/>
            </a:pPr>
            <a:r>
              <a:rPr kumimoji="0" lang="en-CA" sz="2200" b="0" i="0" u="none" strike="noStrike" kern="0" cap="none" spc="0" normalizeH="0" baseline="0" noProof="0" dirty="0">
                <a:ln>
                  <a:noFill/>
                </a:ln>
                <a:effectLst/>
                <a:uLnTx/>
                <a:uFillTx/>
                <a:latin typeface="Bierstadt" panose="020B0004020202020204" pitchFamily="34"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CA" sz="3200" b="0" i="0" u="none" strike="noStrike" kern="0" cap="none" spc="0" normalizeH="0" baseline="0" noProof="0" dirty="0">
                <a:ln>
                  <a:noFill/>
                </a:ln>
                <a:effectLst/>
                <a:uLnTx/>
                <a:uFillTx/>
                <a:latin typeface="Bierstadt" panose="020B0004020202020204" pitchFamily="34" charset="0"/>
                <a:cs typeface="Arial"/>
                <a:sym typeface="Arial"/>
              </a:rPr>
            </a:br>
            <a:endParaRPr kumimoji="0" lang="en-CA" sz="2400" b="0" i="0" u="none" strike="noStrike" kern="0" cap="none" spc="0" normalizeH="0" baseline="0" noProof="0" dirty="0">
              <a:ln>
                <a:noFill/>
              </a:ln>
              <a:effectLst/>
              <a:uLnTx/>
              <a:uFillTx/>
              <a:latin typeface="Bierstadt" panose="020B0004020202020204" pitchFamily="34" charset="0"/>
              <a:ea typeface="Arial"/>
              <a:cs typeface="Arial"/>
              <a:sym typeface="Arial"/>
            </a:endParaRPr>
          </a:p>
        </p:txBody>
      </p:sp>
    </p:spTree>
    <p:extLst>
      <p:ext uri="{BB962C8B-B14F-4D97-AF65-F5344CB8AC3E}">
        <p14:creationId xmlns:p14="http://schemas.microsoft.com/office/powerpoint/2010/main" val="97951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13" descr="A picture containing person&#10;&#10;Description automatically generated"/>
          <p:cNvPicPr preferRelativeResize="0"/>
          <p:nvPr/>
        </p:nvPicPr>
        <p:blipFill rotWithShape="1">
          <a:blip r:embed="rId3">
            <a:alphaModFix amt="30000"/>
            <a:extLst>
              <a:ext uri="{28A0092B-C50C-407E-A947-70E740481C1C}">
                <a14:useLocalDpi xmlns:a14="http://schemas.microsoft.com/office/drawing/2010/main"/>
              </a:ext>
            </a:extLst>
          </a:blip>
          <a:srcRect/>
          <a:stretch/>
        </p:blipFill>
        <p:spPr>
          <a:xfrm>
            <a:off x="6309339" y="-51819"/>
            <a:ext cx="5962785"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629" name="Google Shape;629;p13"/>
          <p:cNvSpPr txBox="1">
            <a:spLocks noGrp="1"/>
          </p:cNvSpPr>
          <p:nvPr>
            <p:ph type="title"/>
          </p:nvPr>
        </p:nvSpPr>
        <p:spPr>
          <a:xfrm>
            <a:off x="942975" y="217106"/>
            <a:ext cx="6433575" cy="82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aramond"/>
              <a:buNone/>
            </a:pPr>
            <a:r>
              <a:rPr lang="en-CA" dirty="0">
                <a:solidFill>
                  <a:srgbClr val="FF0000"/>
                </a:solidFill>
              </a:rPr>
              <a:t>Discussion Question</a:t>
            </a:r>
            <a:endParaRPr sz="4800" dirty="0">
              <a:solidFill>
                <a:srgbClr val="FF0000"/>
              </a:solidFill>
            </a:endParaRPr>
          </a:p>
        </p:txBody>
      </p:sp>
      <p:sp>
        <p:nvSpPr>
          <p:cNvPr id="630" name="Google Shape;63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Calibri"/>
              <a:buNone/>
              <a:tabLst/>
              <a:defRPr/>
            </a:pPr>
            <a:fld id="{00000000-1234-1234-1234-123412341234}" type="slidenum">
              <a:rPr kumimoji="0" lang="en-CA" sz="1200" b="0" i="0" u="none" strike="noStrike" kern="0" cap="none" spc="0" normalizeH="0" baseline="0" noProof="0">
                <a:ln>
                  <a:noFill/>
                </a:ln>
                <a:solidFill>
                  <a:srgbClr val="FFFFFF"/>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FFFFFF"/>
                </a:buClr>
                <a:buSzPts val="1200"/>
                <a:buFont typeface="Calibri"/>
                <a:buNone/>
                <a:tabLst/>
                <a:defRPr/>
              </a:pPr>
              <a:t>50</a:t>
            </a:fld>
            <a:endParaRPr kumimoji="0" sz="1200" b="0" i="0" u="none" strike="noStrike" kern="0" cap="none" spc="0" normalizeH="0" baseline="0" noProof="0" dirty="0">
              <a:ln>
                <a:noFill/>
              </a:ln>
              <a:solidFill>
                <a:srgbClr val="FFFFFF"/>
              </a:solidFill>
              <a:effectLst/>
              <a:uLnTx/>
              <a:uFillTx/>
              <a:cs typeface="Proxima Nova" panose="020B0604020202020204" charset="0"/>
              <a:sym typeface="Calibri"/>
            </a:endParaRPr>
          </a:p>
        </p:txBody>
      </p:sp>
      <p:sp>
        <p:nvSpPr>
          <p:cNvPr id="631" name="Google Shape;631;p13"/>
          <p:cNvSpPr txBox="1"/>
          <p:nvPr/>
        </p:nvSpPr>
        <p:spPr>
          <a:xfrm>
            <a:off x="481294" y="1447507"/>
            <a:ext cx="6093900" cy="23113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Of the subgroups you considered in part 2, would it be unfair for any of them to take on added risk?</a:t>
            </a:r>
            <a:endParaRPr kumimoji="0" sz="1400" b="0" i="0" u="none" strike="noStrike" kern="0" cap="none" spc="0" normalizeH="0" baseline="0" noProof="0" dirty="0">
              <a:ln>
                <a:noFill/>
              </a:ln>
              <a:solidFill>
                <a:srgbClr val="000000"/>
              </a:solidFill>
              <a:effectLst/>
              <a:uLnTx/>
              <a:uFillTx/>
              <a:latin typeface="Bierstadt" panose="020B0004020202020204" pitchFamily="34" charset="0"/>
              <a:ea typeface="Arial"/>
              <a:cs typeface="Arial"/>
              <a:sym typeface="Arial"/>
            </a:endParaRPr>
          </a:p>
          <a:p>
            <a:pPr marL="285750" marR="0" lvl="0" indent="-133350" algn="ctr" defTabSz="914400" rtl="0" eaLnBrk="1" fontAlgn="auto" latinLnBrk="0" hangingPunct="1">
              <a:lnSpc>
                <a:spcPct val="100000"/>
              </a:lnSpc>
              <a:spcBef>
                <a:spcPts val="60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spTree>
    <p:extLst>
      <p:ext uri="{BB962C8B-B14F-4D97-AF65-F5344CB8AC3E}">
        <p14:creationId xmlns:p14="http://schemas.microsoft.com/office/powerpoint/2010/main" val="656125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51</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2" name="Google Shape;592;p11">
            <a:extLst>
              <a:ext uri="{FF2B5EF4-FFF2-40B4-BE49-F238E27FC236}">
                <a16:creationId xmlns:a16="http://schemas.microsoft.com/office/drawing/2014/main" id="{04F0BAF7-1C1A-FE95-7684-258ECE6C2AC8}"/>
              </a:ext>
            </a:extLst>
          </p:cNvPr>
          <p:cNvSpPr txBox="1"/>
          <p:nvPr/>
        </p:nvSpPr>
        <p:spPr>
          <a:xfrm>
            <a:off x="1561531" y="136523"/>
            <a:ext cx="8591266" cy="352707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Other Possible Reasons to Prioritize Subgroup Accuracy: </a:t>
            </a: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2. Is the algorithm </a:t>
            </a:r>
            <a:r>
              <a:rPr kumimoji="0" lang="en-US" sz="3200" b="0" i="0" u="none" strike="noStrike" kern="0" cap="none" spc="0" normalizeH="0" baseline="0" noProof="0" dirty="0">
                <a:ln>
                  <a:noFill/>
                </a:ln>
                <a:solidFill>
                  <a:srgbClr val="FF0000"/>
                </a:solidFill>
                <a:effectLst/>
                <a:uLnTx/>
                <a:uFillTx/>
                <a:latin typeface="Bierstadt" panose="020B0004020202020204" pitchFamily="34" charset="0"/>
                <a:ea typeface="Calibri"/>
                <a:cs typeface="Proxima Nova" panose="020B0604020202020204" charset="0"/>
                <a:sym typeface="Calibri"/>
              </a:rPr>
              <a:t>discriminatory</a:t>
            </a:r>
            <a:r>
              <a:rPr kumimoji="0" lang="en-US"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 towards subgroups?</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32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32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rPr>
              <a:t> </a:t>
            </a:r>
          </a:p>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pic>
        <p:nvPicPr>
          <p:cNvPr id="3074" name="Picture 2">
            <a:extLst>
              <a:ext uri="{FF2B5EF4-FFF2-40B4-BE49-F238E27FC236}">
                <a16:creationId xmlns:a16="http://schemas.microsoft.com/office/drawing/2014/main" id="{AF5C2F2F-A19F-1A79-1DE2-35B6DA0CB54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6730" y="2811546"/>
            <a:ext cx="4959992" cy="340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06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5"/>
        <p:cNvGrpSpPr/>
        <p:nvPr/>
      </p:nvGrpSpPr>
      <p:grpSpPr>
        <a:xfrm>
          <a:off x="0" y="0"/>
          <a:ext cx="0" cy="0"/>
          <a:chOff x="0" y="0"/>
          <a:chExt cx="0" cy="0"/>
        </a:xfrm>
      </p:grpSpPr>
      <p:sp>
        <p:nvSpPr>
          <p:cNvPr id="636" name="Google Shape;636;p52"/>
          <p:cNvSpPr txBox="1">
            <a:spLocks noGrp="1"/>
          </p:cNvSpPr>
          <p:nvPr>
            <p:ph type="body" idx="1"/>
          </p:nvPr>
        </p:nvSpPr>
        <p:spPr>
          <a:xfrm>
            <a:off x="5700713" y="675368"/>
            <a:ext cx="6130467" cy="4792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22"/>
              <a:buNone/>
            </a:pPr>
            <a:endParaRPr sz="2000" dirty="0">
              <a:solidFill>
                <a:schemeClr val="tx1"/>
              </a:solidFill>
            </a:endParaRPr>
          </a:p>
          <a:p>
            <a:pPr marL="0" lvl="0" indent="0" algn="l" rtl="0">
              <a:lnSpc>
                <a:spcPct val="120000"/>
              </a:lnSpc>
              <a:spcBef>
                <a:spcPts val="0"/>
              </a:spcBef>
              <a:spcAft>
                <a:spcPts val="0"/>
              </a:spcAft>
              <a:buClr>
                <a:schemeClr val="lt1"/>
              </a:buClr>
              <a:buSzPts val="2222"/>
              <a:buNone/>
            </a:pPr>
            <a:r>
              <a:rPr lang="en-CA" sz="2400" dirty="0">
                <a:solidFill>
                  <a:schemeClr val="tx1"/>
                </a:solidFill>
                <a:sym typeface="Calibri"/>
              </a:rPr>
              <a:t>“Discrimination is a distinction which, whether intentional or not but based on grounds relating to personal characteristics of the individual or group, has an effect which imposes disadvantages not imposed upon others or which withholds or limits access to advantages available to other members of society.”  </a:t>
            </a:r>
            <a:endParaRPr sz="1800" dirty="0">
              <a:solidFill>
                <a:schemeClr val="tx1"/>
              </a:solidFill>
            </a:endParaRPr>
          </a:p>
          <a:p>
            <a:pPr marL="0" lvl="0" indent="0" algn="l" rtl="0">
              <a:lnSpc>
                <a:spcPct val="120000"/>
              </a:lnSpc>
              <a:spcBef>
                <a:spcPts val="0"/>
              </a:spcBef>
              <a:spcAft>
                <a:spcPts val="0"/>
              </a:spcAft>
              <a:buClr>
                <a:schemeClr val="lt1"/>
              </a:buClr>
              <a:buSzPts val="2222"/>
              <a:buNone/>
            </a:pPr>
            <a:endParaRPr sz="2400" dirty="0">
              <a:solidFill>
                <a:schemeClr val="tx1"/>
              </a:solidFill>
            </a:endParaRPr>
          </a:p>
          <a:p>
            <a:pPr marL="457200" lvl="1" indent="0" algn="l" rtl="0">
              <a:lnSpc>
                <a:spcPct val="120000"/>
              </a:lnSpc>
              <a:spcBef>
                <a:spcPts val="0"/>
              </a:spcBef>
              <a:spcAft>
                <a:spcPts val="0"/>
              </a:spcAft>
              <a:buSzPts val="1991"/>
              <a:buNone/>
            </a:pPr>
            <a:r>
              <a:rPr lang="en-CA" sz="2000" dirty="0">
                <a:solidFill>
                  <a:schemeClr val="tx1"/>
                </a:solidFill>
                <a:latin typeface="Bierstadt" panose="020B0004020202020204" pitchFamily="34" charset="0"/>
                <a:cs typeface="Proxima Nova" panose="020B0604020202020204" charset="0"/>
                <a:sym typeface="Calibri"/>
              </a:rPr>
              <a:t>Supreme Court of Canada, </a:t>
            </a:r>
            <a:r>
              <a:rPr lang="en-CA" sz="2000" i="1" dirty="0">
                <a:solidFill>
                  <a:schemeClr val="tx1"/>
                </a:solidFill>
                <a:latin typeface="Bierstadt" panose="020B0004020202020204" pitchFamily="34" charset="0"/>
                <a:cs typeface="Proxima Nova" panose="020B0604020202020204" charset="0"/>
                <a:sym typeface="Calibri"/>
              </a:rPr>
              <a:t>Andrews v. Law Society of British Columbia </a:t>
            </a:r>
            <a:r>
              <a:rPr lang="en-CA" sz="2000" dirty="0">
                <a:solidFill>
                  <a:schemeClr val="tx1"/>
                </a:solidFill>
                <a:latin typeface="Bierstadt" panose="020B0004020202020204" pitchFamily="34" charset="0"/>
                <a:cs typeface="Proxima Nova" panose="020B0604020202020204" charset="0"/>
                <a:sym typeface="Calibri"/>
              </a:rPr>
              <a:t>(1989)</a:t>
            </a:r>
            <a:endParaRPr sz="1600" dirty="0">
              <a:solidFill>
                <a:schemeClr val="tx1"/>
              </a:solidFill>
              <a:latin typeface="Bierstadt" panose="020B0004020202020204" pitchFamily="34" charset="0"/>
              <a:cs typeface="Proxima Nova" panose="020B0604020202020204" charset="0"/>
            </a:endParaRPr>
          </a:p>
          <a:p>
            <a:pPr marL="0" lvl="0" indent="0" algn="l" rtl="0">
              <a:lnSpc>
                <a:spcPct val="120000"/>
              </a:lnSpc>
              <a:spcBef>
                <a:spcPts val="0"/>
              </a:spcBef>
              <a:spcAft>
                <a:spcPts val="0"/>
              </a:spcAft>
              <a:buClr>
                <a:schemeClr val="lt1"/>
              </a:buClr>
              <a:buSzPts val="4000"/>
              <a:buNone/>
            </a:pPr>
            <a:endParaRPr dirty="0">
              <a:sym typeface="Calibri"/>
            </a:endParaRPr>
          </a:p>
          <a:p>
            <a:pPr marL="228600" lvl="0" indent="-50800" algn="l" rtl="0">
              <a:lnSpc>
                <a:spcPct val="90000"/>
              </a:lnSpc>
              <a:spcBef>
                <a:spcPts val="1000"/>
              </a:spcBef>
              <a:spcAft>
                <a:spcPts val="0"/>
              </a:spcAft>
              <a:buClr>
                <a:schemeClr val="lt1"/>
              </a:buClr>
              <a:buSzPts val="4000"/>
              <a:buNone/>
            </a:pPr>
            <a:endParaRPr dirty="0">
              <a:sym typeface="Calibri"/>
            </a:endParaRPr>
          </a:p>
          <a:p>
            <a:pPr marL="228600" lvl="0" indent="-50800" algn="l" rtl="0">
              <a:lnSpc>
                <a:spcPct val="90000"/>
              </a:lnSpc>
              <a:spcBef>
                <a:spcPts val="1000"/>
              </a:spcBef>
              <a:spcAft>
                <a:spcPts val="0"/>
              </a:spcAft>
              <a:buClr>
                <a:schemeClr val="lt1"/>
              </a:buClr>
              <a:buSzPts val="4000"/>
              <a:buNone/>
            </a:pPr>
            <a:endParaRPr dirty="0">
              <a:ea typeface="Garamond"/>
              <a:cs typeface="Garamond"/>
              <a:sym typeface="Garamond"/>
            </a:endParaRPr>
          </a:p>
        </p:txBody>
      </p:sp>
      <p:sp>
        <p:nvSpPr>
          <p:cNvPr id="637" name="Google Shape;637;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52</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pic>
        <p:nvPicPr>
          <p:cNvPr id="638" name="Google Shape;638;p52" descr="A picture containing table, indoor, orange, furniture&#10;&#10;Description automatically generated"/>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5157789" cy="6858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53</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2" name="Google Shape;592;p11">
            <a:extLst>
              <a:ext uri="{FF2B5EF4-FFF2-40B4-BE49-F238E27FC236}">
                <a16:creationId xmlns:a16="http://schemas.microsoft.com/office/drawing/2014/main" id="{04F0BAF7-1C1A-FE95-7684-258ECE6C2AC8}"/>
              </a:ext>
            </a:extLst>
          </p:cNvPr>
          <p:cNvSpPr txBox="1"/>
          <p:nvPr/>
        </p:nvSpPr>
        <p:spPr>
          <a:xfrm>
            <a:off x="1347355" y="4690579"/>
            <a:ext cx="10968959" cy="17542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Two Challenges for Theories of Discrimination: </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1. How do we distinguish discrimination from ordinary misclassification? </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US"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US"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2. What makes discrimination worse than ordinary misclassification?</a:t>
            </a:r>
          </a:p>
        </p:txBody>
      </p:sp>
      <p:pic>
        <p:nvPicPr>
          <p:cNvPr id="4" name="Picture 3">
            <a:extLst>
              <a:ext uri="{FF2B5EF4-FFF2-40B4-BE49-F238E27FC236}">
                <a16:creationId xmlns:a16="http://schemas.microsoft.com/office/drawing/2014/main" id="{68FC7F05-C40D-6560-9944-5747D747EB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6932" y="0"/>
            <a:ext cx="8678135" cy="4554056"/>
          </a:xfrm>
          <a:prstGeom prst="rect">
            <a:avLst/>
          </a:prstGeom>
        </p:spPr>
      </p:pic>
    </p:spTree>
    <p:extLst>
      <p:ext uri="{BB962C8B-B14F-4D97-AF65-F5344CB8AC3E}">
        <p14:creationId xmlns:p14="http://schemas.microsoft.com/office/powerpoint/2010/main" val="198410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5"/>
        <p:cNvGrpSpPr/>
        <p:nvPr/>
      </p:nvGrpSpPr>
      <p:grpSpPr>
        <a:xfrm>
          <a:off x="0" y="0"/>
          <a:ext cx="0" cy="0"/>
          <a:chOff x="0" y="0"/>
          <a:chExt cx="0" cy="0"/>
        </a:xfrm>
      </p:grpSpPr>
      <p:sp>
        <p:nvSpPr>
          <p:cNvPr id="686" name="Google Shape;686;p56"/>
          <p:cNvSpPr txBox="1">
            <a:spLocks noGrp="1"/>
          </p:cNvSpPr>
          <p:nvPr>
            <p:ph type="body" idx="1"/>
          </p:nvPr>
        </p:nvSpPr>
        <p:spPr>
          <a:xfrm>
            <a:off x="960438" y="875393"/>
            <a:ext cx="5940425" cy="4792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CA" sz="2800" dirty="0">
                <a:solidFill>
                  <a:schemeClr val="tx1"/>
                </a:solidFill>
                <a:sym typeface="Calibri"/>
              </a:rPr>
              <a:t>Some of the standard personal characteristics involved in discrimination:</a:t>
            </a:r>
            <a:endParaRPr dirty="0">
              <a:solidFill>
                <a:schemeClr val="tx1"/>
              </a:solidFill>
            </a:endParaRPr>
          </a:p>
          <a:p>
            <a:pPr marL="0" lvl="0" indent="0" algn="l" rtl="0">
              <a:lnSpc>
                <a:spcPct val="90000"/>
              </a:lnSpc>
              <a:spcBef>
                <a:spcPts val="0"/>
              </a:spcBef>
              <a:spcAft>
                <a:spcPts val="0"/>
              </a:spcAft>
              <a:buSzPts val="2800"/>
              <a:buNone/>
            </a:pPr>
            <a:endParaRPr dirty="0">
              <a:solidFill>
                <a:schemeClr val="tx1"/>
              </a:solidFill>
            </a:endParaRPr>
          </a:p>
          <a:p>
            <a:pPr marL="457200" lvl="0" indent="-457200" algn="l" rtl="0">
              <a:lnSpc>
                <a:spcPct val="90000"/>
              </a:lnSpc>
              <a:spcBef>
                <a:spcPts val="0"/>
              </a:spcBef>
              <a:spcAft>
                <a:spcPts val="0"/>
              </a:spcAft>
              <a:buClrTx/>
              <a:buSzPts val="2800"/>
              <a:buChar char="•"/>
            </a:pPr>
            <a:r>
              <a:rPr lang="en-CA" dirty="0">
                <a:solidFill>
                  <a:schemeClr val="tx1"/>
                </a:solidFill>
              </a:rPr>
              <a:t>Gender identity</a:t>
            </a:r>
            <a:endParaRPr dirty="0">
              <a:solidFill>
                <a:schemeClr val="tx1"/>
              </a:solidFill>
            </a:endParaRPr>
          </a:p>
          <a:p>
            <a:pPr marL="457200" lvl="0" indent="-457200" algn="l" rtl="0">
              <a:lnSpc>
                <a:spcPct val="90000"/>
              </a:lnSpc>
              <a:spcBef>
                <a:spcPts val="0"/>
              </a:spcBef>
              <a:spcAft>
                <a:spcPts val="0"/>
              </a:spcAft>
              <a:buClrTx/>
              <a:buSzPts val="2800"/>
              <a:buChar char="•"/>
            </a:pPr>
            <a:r>
              <a:rPr lang="en-CA" sz="2800" dirty="0">
                <a:solidFill>
                  <a:schemeClr val="tx1"/>
                </a:solidFill>
                <a:sym typeface="Calibri"/>
              </a:rPr>
              <a:t>Race</a:t>
            </a:r>
            <a:endParaRPr dirty="0">
              <a:solidFill>
                <a:schemeClr val="tx1"/>
              </a:solidFill>
            </a:endParaRPr>
          </a:p>
          <a:p>
            <a:pPr marL="457200" lvl="0" indent="-457200" algn="l" rtl="0">
              <a:lnSpc>
                <a:spcPct val="90000"/>
              </a:lnSpc>
              <a:spcBef>
                <a:spcPts val="0"/>
              </a:spcBef>
              <a:spcAft>
                <a:spcPts val="0"/>
              </a:spcAft>
              <a:buClrTx/>
              <a:buSzPts val="2800"/>
              <a:buChar char="•"/>
            </a:pPr>
            <a:r>
              <a:rPr lang="en-CA" dirty="0">
                <a:solidFill>
                  <a:schemeClr val="tx1"/>
                </a:solidFill>
              </a:rPr>
              <a:t>Sexuality</a:t>
            </a:r>
            <a:endParaRPr dirty="0">
              <a:solidFill>
                <a:schemeClr val="tx1"/>
              </a:solidFill>
            </a:endParaRPr>
          </a:p>
          <a:p>
            <a:pPr marL="457200" lvl="0" indent="-457200" algn="l" rtl="0">
              <a:lnSpc>
                <a:spcPct val="90000"/>
              </a:lnSpc>
              <a:spcBef>
                <a:spcPts val="0"/>
              </a:spcBef>
              <a:spcAft>
                <a:spcPts val="0"/>
              </a:spcAft>
              <a:buClrTx/>
              <a:buSzPts val="2800"/>
              <a:buChar char="•"/>
            </a:pPr>
            <a:r>
              <a:rPr lang="en-CA" dirty="0">
                <a:solidFill>
                  <a:schemeClr val="tx1"/>
                </a:solidFill>
              </a:rPr>
              <a:t>Disability</a:t>
            </a:r>
            <a:endParaRPr dirty="0">
              <a:solidFill>
                <a:schemeClr val="tx1"/>
              </a:solidFill>
            </a:endParaRPr>
          </a:p>
          <a:p>
            <a:pPr marL="457200" lvl="0" indent="-457200" algn="l" rtl="0">
              <a:lnSpc>
                <a:spcPct val="90000"/>
              </a:lnSpc>
              <a:spcBef>
                <a:spcPts val="0"/>
              </a:spcBef>
              <a:spcAft>
                <a:spcPts val="0"/>
              </a:spcAft>
              <a:buClrTx/>
              <a:buSzPts val="2800"/>
              <a:buChar char="•"/>
            </a:pPr>
            <a:r>
              <a:rPr lang="en-CA" dirty="0">
                <a:solidFill>
                  <a:schemeClr val="tx1"/>
                </a:solidFill>
              </a:rPr>
              <a:t>Age</a:t>
            </a:r>
            <a:endParaRPr dirty="0">
              <a:solidFill>
                <a:schemeClr val="tx1"/>
              </a:solidFill>
            </a:endParaRPr>
          </a:p>
          <a:p>
            <a:pPr marL="457200" lvl="0" indent="-279400" algn="l" rtl="0">
              <a:lnSpc>
                <a:spcPct val="90000"/>
              </a:lnSpc>
              <a:spcBef>
                <a:spcPts val="0"/>
              </a:spcBef>
              <a:spcAft>
                <a:spcPts val="0"/>
              </a:spcAft>
              <a:buSzPts val="2800"/>
              <a:buNone/>
            </a:pPr>
            <a:endParaRPr dirty="0">
              <a:solidFill>
                <a:schemeClr val="tx1"/>
              </a:solidFill>
            </a:endParaRPr>
          </a:p>
          <a:p>
            <a:pPr marL="0" lvl="0" indent="0" algn="l" rtl="0">
              <a:lnSpc>
                <a:spcPct val="90000"/>
              </a:lnSpc>
              <a:spcBef>
                <a:spcPts val="0"/>
              </a:spcBef>
              <a:spcAft>
                <a:spcPts val="0"/>
              </a:spcAft>
              <a:buSzPts val="2800"/>
              <a:buNone/>
            </a:pPr>
            <a:r>
              <a:rPr lang="en-CA" dirty="0">
                <a:solidFill>
                  <a:schemeClr val="tx1"/>
                </a:solidFill>
              </a:rPr>
              <a:t>(In Canadian Law, these are called “enumerated grounds”.)</a:t>
            </a:r>
            <a:endParaRPr dirty="0">
              <a:solidFill>
                <a:schemeClr val="tx1"/>
              </a:solidFill>
            </a:endParaRPr>
          </a:p>
          <a:p>
            <a:pPr marL="0" lvl="0" indent="0" algn="l" rtl="0">
              <a:lnSpc>
                <a:spcPct val="90000"/>
              </a:lnSpc>
              <a:spcBef>
                <a:spcPts val="0"/>
              </a:spcBef>
              <a:spcAft>
                <a:spcPts val="0"/>
              </a:spcAft>
              <a:buSzPts val="2800"/>
              <a:buNone/>
            </a:pPr>
            <a:endParaRPr dirty="0"/>
          </a:p>
          <a:p>
            <a:pPr marL="0" lvl="0" indent="0" algn="l" rtl="0">
              <a:lnSpc>
                <a:spcPct val="90000"/>
              </a:lnSpc>
              <a:spcBef>
                <a:spcPts val="0"/>
              </a:spcBef>
              <a:spcAft>
                <a:spcPts val="0"/>
              </a:spcAft>
              <a:buSzPts val="2800"/>
              <a:buNone/>
            </a:pPr>
            <a:endParaRPr sz="2800" dirty="0">
              <a:solidFill>
                <a:schemeClr val="lt1"/>
              </a:solidFill>
              <a:sym typeface="Calibri"/>
            </a:endParaRPr>
          </a:p>
          <a:p>
            <a:pPr marL="0" lvl="0" indent="0" algn="l" rtl="0">
              <a:lnSpc>
                <a:spcPct val="90000"/>
              </a:lnSpc>
              <a:spcBef>
                <a:spcPts val="0"/>
              </a:spcBef>
              <a:spcAft>
                <a:spcPts val="0"/>
              </a:spcAft>
              <a:buClr>
                <a:schemeClr val="lt1"/>
              </a:buClr>
              <a:buSzPts val="2800"/>
              <a:buNone/>
            </a:pPr>
            <a:endParaRPr dirty="0">
              <a:sym typeface="Calibri"/>
            </a:endParaRPr>
          </a:p>
        </p:txBody>
      </p:sp>
      <p:sp>
        <p:nvSpPr>
          <p:cNvPr id="687" name="Google Shape;687;p5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54</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pic>
        <p:nvPicPr>
          <p:cNvPr id="688" name="Google Shape;688;p56" descr="A crowd of people&#10;&#10;Description automatically generated with medium confidence"/>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7552762" y="0"/>
            <a:ext cx="4571505"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92"/>
        <p:cNvGrpSpPr/>
        <p:nvPr/>
      </p:nvGrpSpPr>
      <p:grpSpPr>
        <a:xfrm>
          <a:off x="0" y="0"/>
          <a:ext cx="0" cy="0"/>
          <a:chOff x="0" y="0"/>
          <a:chExt cx="0" cy="0"/>
        </a:xfrm>
      </p:grpSpPr>
      <p:sp>
        <p:nvSpPr>
          <p:cNvPr id="693" name="Google Shape;693;p42"/>
          <p:cNvSpPr txBox="1">
            <a:spLocks noGrp="1"/>
          </p:cNvSpPr>
          <p:nvPr>
            <p:ph type="body" idx="1"/>
          </p:nvPr>
        </p:nvSpPr>
        <p:spPr>
          <a:xfrm>
            <a:off x="960438" y="875393"/>
            <a:ext cx="5940425" cy="4792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CA" dirty="0">
                <a:solidFill>
                  <a:schemeClr val="tx1"/>
                </a:solidFill>
              </a:rPr>
              <a:t>To understand when an algorithm is wrongfully discriminatory, we need to think about why discrimination is particularly wrong.</a:t>
            </a:r>
          </a:p>
          <a:p>
            <a:pPr marL="0" lvl="0" indent="0" algn="l" rtl="0">
              <a:lnSpc>
                <a:spcPct val="90000"/>
              </a:lnSpc>
              <a:spcBef>
                <a:spcPts val="0"/>
              </a:spcBef>
              <a:spcAft>
                <a:spcPts val="0"/>
              </a:spcAft>
              <a:buSzPts val="2800"/>
              <a:buNone/>
            </a:pPr>
            <a:endParaRPr dirty="0">
              <a:solidFill>
                <a:schemeClr val="tx1"/>
              </a:solidFill>
            </a:endParaRPr>
          </a:p>
          <a:p>
            <a:pPr marL="0" lvl="0" indent="0" algn="l" rtl="0">
              <a:lnSpc>
                <a:spcPct val="90000"/>
              </a:lnSpc>
              <a:spcBef>
                <a:spcPts val="0"/>
              </a:spcBef>
              <a:spcAft>
                <a:spcPts val="0"/>
              </a:spcAft>
              <a:buSzPts val="2800"/>
              <a:buNone/>
            </a:pPr>
            <a:r>
              <a:rPr lang="en-CA" dirty="0">
                <a:solidFill>
                  <a:schemeClr val="tx1"/>
                </a:solidFill>
              </a:rPr>
              <a:t>Philosophers actually have big disagreements about this! But here are some of their theories…</a:t>
            </a:r>
            <a:endParaRPr dirty="0">
              <a:solidFill>
                <a:schemeClr val="tx1"/>
              </a:solidFill>
            </a:endParaRPr>
          </a:p>
          <a:p>
            <a:pPr marL="0" lvl="0" indent="0" algn="l" rtl="0">
              <a:lnSpc>
                <a:spcPct val="90000"/>
              </a:lnSpc>
              <a:spcBef>
                <a:spcPts val="0"/>
              </a:spcBef>
              <a:spcAft>
                <a:spcPts val="0"/>
              </a:spcAft>
              <a:buSzPts val="2800"/>
              <a:buNone/>
            </a:pPr>
            <a:endParaRPr dirty="0"/>
          </a:p>
          <a:p>
            <a:pPr marL="0" lvl="0" indent="0" algn="l" rtl="0">
              <a:lnSpc>
                <a:spcPct val="90000"/>
              </a:lnSpc>
              <a:spcBef>
                <a:spcPts val="0"/>
              </a:spcBef>
              <a:spcAft>
                <a:spcPts val="0"/>
              </a:spcAft>
              <a:buSzPts val="2800"/>
              <a:buNone/>
            </a:pPr>
            <a:endParaRPr dirty="0"/>
          </a:p>
          <a:p>
            <a:pPr marL="0" lvl="0" indent="0" algn="l" rtl="0">
              <a:lnSpc>
                <a:spcPct val="90000"/>
              </a:lnSpc>
              <a:spcBef>
                <a:spcPts val="0"/>
              </a:spcBef>
              <a:spcAft>
                <a:spcPts val="0"/>
              </a:spcAft>
              <a:buSzPts val="2800"/>
              <a:buNone/>
            </a:pPr>
            <a:endParaRPr sz="2800" dirty="0">
              <a:solidFill>
                <a:schemeClr val="lt1"/>
              </a:solidFill>
              <a:sym typeface="Calibri"/>
            </a:endParaRPr>
          </a:p>
          <a:p>
            <a:pPr marL="0" lvl="0" indent="0" algn="l" rtl="0">
              <a:lnSpc>
                <a:spcPct val="90000"/>
              </a:lnSpc>
              <a:spcBef>
                <a:spcPts val="0"/>
              </a:spcBef>
              <a:spcAft>
                <a:spcPts val="0"/>
              </a:spcAft>
              <a:buClr>
                <a:schemeClr val="lt1"/>
              </a:buClr>
              <a:buSzPts val="2800"/>
              <a:buNone/>
            </a:pPr>
            <a:endParaRPr dirty="0">
              <a:sym typeface="Calibri"/>
            </a:endParaRPr>
          </a:p>
        </p:txBody>
      </p:sp>
      <p:sp>
        <p:nvSpPr>
          <p:cNvPr id="694" name="Google Shape;694;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55</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pic>
        <p:nvPicPr>
          <p:cNvPr id="695" name="Google Shape;695;p42" descr="A crowd of people&#10;&#10;Description automatically generated with medium confidence"/>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7552762" y="0"/>
            <a:ext cx="4571505" cy="6858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99"/>
        <p:cNvGrpSpPr/>
        <p:nvPr/>
      </p:nvGrpSpPr>
      <p:grpSpPr>
        <a:xfrm>
          <a:off x="0" y="0"/>
          <a:ext cx="0" cy="0"/>
          <a:chOff x="0" y="0"/>
          <a:chExt cx="0" cy="0"/>
        </a:xfrm>
      </p:grpSpPr>
      <p:sp>
        <p:nvSpPr>
          <p:cNvPr id="700" name="Google Shape;700;p6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56</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701" name="Google Shape;701;p60"/>
          <p:cNvSpPr txBox="1">
            <a:spLocks noGrp="1"/>
          </p:cNvSpPr>
          <p:nvPr>
            <p:ph type="body" idx="1"/>
          </p:nvPr>
        </p:nvSpPr>
        <p:spPr>
          <a:xfrm>
            <a:off x="1907308" y="2941592"/>
            <a:ext cx="8377383" cy="974816"/>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lt1"/>
              </a:buClr>
              <a:buSzPts val="2800"/>
              <a:buNone/>
            </a:pPr>
            <a:endParaRPr dirty="0">
              <a:sym typeface="Calibri"/>
            </a:endParaRPr>
          </a:p>
          <a:p>
            <a:pPr marL="228600" lvl="0" indent="-50800" algn="l" rtl="0">
              <a:lnSpc>
                <a:spcPct val="90000"/>
              </a:lnSpc>
              <a:spcBef>
                <a:spcPts val="1000"/>
              </a:spcBef>
              <a:spcAft>
                <a:spcPts val="0"/>
              </a:spcAft>
              <a:buClr>
                <a:schemeClr val="lt1"/>
              </a:buClr>
              <a:buSzPts val="2800"/>
              <a:buNone/>
            </a:pPr>
            <a:endParaRPr dirty="0">
              <a:sym typeface="Calibri"/>
            </a:endParaRPr>
          </a:p>
          <a:p>
            <a:pPr marL="228600" lvl="0" indent="-50800" algn="l" rtl="0">
              <a:lnSpc>
                <a:spcPct val="90000"/>
              </a:lnSpc>
              <a:spcBef>
                <a:spcPts val="1000"/>
              </a:spcBef>
              <a:spcAft>
                <a:spcPts val="0"/>
              </a:spcAft>
              <a:buClr>
                <a:schemeClr val="lt1"/>
              </a:buClr>
              <a:buSzPts val="2800"/>
              <a:buNone/>
            </a:pPr>
            <a:endParaRPr dirty="0">
              <a:ea typeface="Garamond"/>
              <a:cs typeface="Garamond"/>
              <a:sym typeface="Garamond"/>
            </a:endParaRPr>
          </a:p>
        </p:txBody>
      </p:sp>
      <p:sp>
        <p:nvSpPr>
          <p:cNvPr id="702" name="Google Shape;702;p60"/>
          <p:cNvSpPr txBox="1"/>
          <p:nvPr/>
        </p:nvSpPr>
        <p:spPr>
          <a:xfrm>
            <a:off x="6328404" y="863855"/>
            <a:ext cx="5284580" cy="479289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2800" b="0" i="0" u="none" strike="noStrike" kern="0" cap="none" spc="0" normalizeH="0" baseline="0" noProof="0" dirty="0">
                <a:ln>
                  <a:noFill/>
                </a:ln>
                <a:solidFill>
                  <a:srgbClr val="FF0000"/>
                </a:solidFill>
                <a:effectLst/>
                <a:uLnTx/>
                <a:uFillTx/>
                <a:latin typeface="Bierstadt" panose="020B0004020202020204" pitchFamily="34" charset="0"/>
                <a:ea typeface="Calibri"/>
                <a:cs typeface="Proxima Nova" panose="020B0604020202020204" charset="0"/>
                <a:sym typeface="Calibri"/>
              </a:rPr>
              <a:t>Irrationality: </a:t>
            </a:r>
            <a:r>
              <a:rPr kumimoji="0" lang="en-CA" sz="28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Discrimination is wrong because it involves treating someone arbitrarily or “without rational justification”. (Cotter 2006, 10)</a:t>
            </a:r>
            <a:endParaRPr kumimoji="0" sz="1400" b="0" i="0" u="none" strike="noStrike" kern="0" cap="none" spc="0" normalizeH="0" baseline="0" noProof="0" dirty="0">
              <a:ln>
                <a:noFill/>
              </a:ln>
              <a:solidFill>
                <a:srgbClr val="000000"/>
              </a:solidFill>
              <a:effectLst/>
              <a:uLnTx/>
              <a:uFillTx/>
              <a:latin typeface="Bierstadt" panose="020B0004020202020204" pitchFamily="34" charset="0"/>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1400" b="0" i="0" u="none" strike="noStrike" kern="0" cap="none" spc="0" normalizeH="0" baseline="0" noProof="0" dirty="0">
              <a:ln>
                <a:noFill/>
              </a:ln>
              <a:solidFill>
                <a:srgbClr val="000000"/>
              </a:solidFill>
              <a:effectLst/>
              <a:uLnTx/>
              <a:uFillTx/>
              <a:latin typeface="Bierstadt" panose="020B0004020202020204" pitchFamily="34" charset="0"/>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p:txBody>
      </p:sp>
      <p:pic>
        <p:nvPicPr>
          <p:cNvPr id="703" name="Google Shape;703;p60"/>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5396089" cy="6858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7"/>
        <p:cNvGrpSpPr/>
        <p:nvPr/>
      </p:nvGrpSpPr>
      <p:grpSpPr>
        <a:xfrm>
          <a:off x="0" y="0"/>
          <a:ext cx="0" cy="0"/>
          <a:chOff x="0" y="0"/>
          <a:chExt cx="0" cy="0"/>
        </a:xfrm>
      </p:grpSpPr>
      <p:sp>
        <p:nvSpPr>
          <p:cNvPr id="708" name="Google Shape;708;p6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57</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709" name="Google Shape;709;p61"/>
          <p:cNvSpPr txBox="1">
            <a:spLocks noGrp="1"/>
          </p:cNvSpPr>
          <p:nvPr>
            <p:ph type="body" idx="1"/>
          </p:nvPr>
        </p:nvSpPr>
        <p:spPr>
          <a:xfrm>
            <a:off x="1907308" y="2941592"/>
            <a:ext cx="8377383" cy="974816"/>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lt1"/>
              </a:buClr>
              <a:buSzPts val="2800"/>
              <a:buNone/>
            </a:pPr>
            <a:endParaRPr dirty="0">
              <a:sym typeface="Calibri"/>
            </a:endParaRPr>
          </a:p>
          <a:p>
            <a:pPr marL="228600" lvl="0" indent="-50800" algn="l" rtl="0">
              <a:lnSpc>
                <a:spcPct val="90000"/>
              </a:lnSpc>
              <a:spcBef>
                <a:spcPts val="1000"/>
              </a:spcBef>
              <a:spcAft>
                <a:spcPts val="0"/>
              </a:spcAft>
              <a:buClr>
                <a:schemeClr val="lt1"/>
              </a:buClr>
              <a:buSzPts val="2800"/>
              <a:buNone/>
            </a:pPr>
            <a:endParaRPr dirty="0">
              <a:sym typeface="Calibri"/>
            </a:endParaRPr>
          </a:p>
          <a:p>
            <a:pPr marL="228600" lvl="0" indent="-50800" algn="l" rtl="0">
              <a:lnSpc>
                <a:spcPct val="90000"/>
              </a:lnSpc>
              <a:spcBef>
                <a:spcPts val="1000"/>
              </a:spcBef>
              <a:spcAft>
                <a:spcPts val="0"/>
              </a:spcAft>
              <a:buClr>
                <a:schemeClr val="lt1"/>
              </a:buClr>
              <a:buSzPts val="2800"/>
              <a:buNone/>
            </a:pPr>
            <a:endParaRPr dirty="0">
              <a:ea typeface="Garamond"/>
              <a:cs typeface="Garamond"/>
              <a:sym typeface="Garamond"/>
            </a:endParaRPr>
          </a:p>
        </p:txBody>
      </p:sp>
      <p:sp>
        <p:nvSpPr>
          <p:cNvPr id="710" name="Google Shape;710;p61"/>
          <p:cNvSpPr txBox="1"/>
          <p:nvPr/>
        </p:nvSpPr>
        <p:spPr>
          <a:xfrm>
            <a:off x="6423380" y="727161"/>
            <a:ext cx="5510358" cy="479289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2800" b="0" i="0" u="none" strike="noStrike" kern="0" cap="none" spc="0" normalizeH="0" baseline="0" noProof="0" dirty="0">
                <a:ln>
                  <a:noFill/>
                </a:ln>
                <a:solidFill>
                  <a:srgbClr val="FF0000"/>
                </a:solidFill>
                <a:effectLst/>
                <a:uLnTx/>
                <a:uFillTx/>
                <a:latin typeface="Bierstadt" panose="020B0004020202020204" pitchFamily="34" charset="0"/>
                <a:ea typeface="Calibri"/>
                <a:cs typeface="Proxima Nova" panose="020B0604020202020204" charset="0"/>
                <a:sym typeface="Calibri"/>
              </a:rPr>
              <a:t>Immutability: </a:t>
            </a:r>
            <a:r>
              <a:rPr kumimoji="0" lang="en-CA" sz="28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Discrimination is wrong because it treats someone differently on the basis of an immutable trait, which is a trait that is “so central to a person’s identity that it would be abhorrent for government to penalize a person for refusing to change them, regardless of how easy that change might be physically” (Clarke 2015: 1)</a:t>
            </a:r>
            <a:endParaRPr kumimoji="0" sz="1400" b="0" i="0" u="none" strike="noStrike" kern="0" cap="none" spc="0" normalizeH="0" baseline="0" noProof="0" dirty="0">
              <a:ln>
                <a:noFill/>
              </a:ln>
              <a:solidFill>
                <a:srgbClr val="000000"/>
              </a:solidFill>
              <a:effectLst/>
              <a:uLnTx/>
              <a:uFillTx/>
              <a:latin typeface="Bierstadt" panose="020B0004020202020204" pitchFamily="34" charset="0"/>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p:txBody>
      </p:sp>
      <p:pic>
        <p:nvPicPr>
          <p:cNvPr id="711" name="Google Shape;711;p61" descr="A person holding a rainbow lollipop&#10;&#10;Description automatically generated with low confidence"/>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5768622" cy="6858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5"/>
        <p:cNvGrpSpPr/>
        <p:nvPr/>
      </p:nvGrpSpPr>
      <p:grpSpPr>
        <a:xfrm>
          <a:off x="0" y="0"/>
          <a:ext cx="0" cy="0"/>
          <a:chOff x="0" y="0"/>
          <a:chExt cx="0" cy="0"/>
        </a:xfrm>
      </p:grpSpPr>
      <p:sp>
        <p:nvSpPr>
          <p:cNvPr id="716" name="Google Shape;716;p6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58</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717" name="Google Shape;717;p62"/>
          <p:cNvSpPr txBox="1">
            <a:spLocks noGrp="1"/>
          </p:cNvSpPr>
          <p:nvPr>
            <p:ph type="body" idx="1"/>
          </p:nvPr>
        </p:nvSpPr>
        <p:spPr>
          <a:xfrm>
            <a:off x="1907308" y="2941592"/>
            <a:ext cx="8377383" cy="974816"/>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lt1"/>
              </a:buClr>
              <a:buSzPts val="2800"/>
              <a:buNone/>
            </a:pPr>
            <a:endParaRPr dirty="0">
              <a:sym typeface="Calibri"/>
            </a:endParaRPr>
          </a:p>
          <a:p>
            <a:pPr marL="228600" lvl="0" indent="-50800" algn="l" rtl="0">
              <a:lnSpc>
                <a:spcPct val="90000"/>
              </a:lnSpc>
              <a:spcBef>
                <a:spcPts val="1000"/>
              </a:spcBef>
              <a:spcAft>
                <a:spcPts val="0"/>
              </a:spcAft>
              <a:buClr>
                <a:schemeClr val="lt1"/>
              </a:buClr>
              <a:buSzPts val="2800"/>
              <a:buNone/>
            </a:pPr>
            <a:endParaRPr dirty="0">
              <a:sym typeface="Calibri"/>
            </a:endParaRPr>
          </a:p>
          <a:p>
            <a:pPr marL="228600" lvl="0" indent="-50800" algn="l" rtl="0">
              <a:lnSpc>
                <a:spcPct val="90000"/>
              </a:lnSpc>
              <a:spcBef>
                <a:spcPts val="1000"/>
              </a:spcBef>
              <a:spcAft>
                <a:spcPts val="0"/>
              </a:spcAft>
              <a:buClr>
                <a:schemeClr val="lt1"/>
              </a:buClr>
              <a:buSzPts val="2800"/>
              <a:buNone/>
            </a:pPr>
            <a:endParaRPr dirty="0">
              <a:ea typeface="Garamond"/>
              <a:cs typeface="Garamond"/>
              <a:sym typeface="Garamond"/>
            </a:endParaRPr>
          </a:p>
        </p:txBody>
      </p:sp>
      <p:sp>
        <p:nvSpPr>
          <p:cNvPr id="718" name="Google Shape;718;p62"/>
          <p:cNvSpPr txBox="1"/>
          <p:nvPr/>
        </p:nvSpPr>
        <p:spPr>
          <a:xfrm>
            <a:off x="7766754" y="1032555"/>
            <a:ext cx="4099247" cy="479289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2800" b="0" i="0" u="none" strike="noStrike" kern="0" cap="none" spc="0" normalizeH="0" baseline="0" noProof="0" dirty="0">
                <a:ln>
                  <a:noFill/>
                </a:ln>
                <a:solidFill>
                  <a:srgbClr val="FF0000"/>
                </a:solidFill>
                <a:effectLst/>
                <a:uLnTx/>
                <a:uFillTx/>
                <a:latin typeface="Bierstadt" panose="020B0004020202020204" pitchFamily="34" charset="0"/>
                <a:ea typeface="Calibri"/>
                <a:cs typeface="Proxima Nova" panose="020B0604020202020204" charset="0"/>
                <a:sym typeface="Calibri"/>
              </a:rPr>
              <a:t>Demeaning: </a:t>
            </a:r>
            <a:r>
              <a:rPr kumimoji="0" lang="en-CA" sz="28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Discrimination is wrong because it involves demeaning another person, or expressing that that person has lower moral status because they belong to some group (Hellman 2018: 102)</a:t>
            </a:r>
            <a:endParaRPr kumimoji="0" sz="1400" b="0" i="0" u="none" strike="noStrike" kern="0" cap="none" spc="0" normalizeH="0" baseline="0" noProof="0" dirty="0">
              <a:ln>
                <a:noFill/>
              </a:ln>
              <a:solidFill>
                <a:srgbClr val="000000"/>
              </a:solidFill>
              <a:effectLst/>
              <a:uLnTx/>
              <a:uFillTx/>
              <a:latin typeface="Bierstadt" panose="020B0004020202020204" pitchFamily="34" charset="0"/>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p:txBody>
      </p:sp>
      <p:pic>
        <p:nvPicPr>
          <p:cNvPr id="719" name="Google Shape;719;p62" descr="A picture containing text&#10;&#10;Description automatically generated"/>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7391400" cy="6858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0"/>
        <p:cNvGrpSpPr/>
        <p:nvPr/>
      </p:nvGrpSpPr>
      <p:grpSpPr>
        <a:xfrm>
          <a:off x="0" y="0"/>
          <a:ext cx="0" cy="0"/>
          <a:chOff x="0" y="0"/>
          <a:chExt cx="0" cy="0"/>
        </a:xfrm>
      </p:grpSpPr>
      <p:sp>
        <p:nvSpPr>
          <p:cNvPr id="501" name="Google Shape;50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59</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pic>
        <p:nvPicPr>
          <p:cNvPr id="3074" name="Picture 2">
            <a:extLst>
              <a:ext uri="{FF2B5EF4-FFF2-40B4-BE49-F238E27FC236}">
                <a16:creationId xmlns:a16="http://schemas.microsoft.com/office/drawing/2014/main" id="{AF5C2F2F-A19F-1A79-1DE2-35B6DA0CB54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2106" y="920123"/>
            <a:ext cx="6759787" cy="463675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718;p62">
            <a:extLst>
              <a:ext uri="{FF2B5EF4-FFF2-40B4-BE49-F238E27FC236}">
                <a16:creationId xmlns:a16="http://schemas.microsoft.com/office/drawing/2014/main" id="{B3463206-D903-719B-7190-5EC254C89DA0}"/>
              </a:ext>
            </a:extLst>
          </p:cNvPr>
          <p:cNvSpPr txBox="1"/>
          <p:nvPr/>
        </p:nvSpPr>
        <p:spPr>
          <a:xfrm>
            <a:off x="8092753" y="1032555"/>
            <a:ext cx="4099247" cy="479289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28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It is very clear how all three criteria are met in segregation.</a:t>
            </a:r>
            <a:endParaRPr kumimoji="0" sz="1400" b="0" i="0" u="none" strike="noStrike" kern="0" cap="none" spc="0" normalizeH="0" baseline="0" noProof="0" dirty="0">
              <a:ln>
                <a:noFill/>
              </a:ln>
              <a:solidFill>
                <a:srgbClr val="000000"/>
              </a:solidFill>
              <a:effectLst/>
              <a:uLnTx/>
              <a:uFillTx/>
              <a:latin typeface="Bierstadt" panose="020B0004020202020204" pitchFamily="34" charset="0"/>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p:txBody>
      </p:sp>
    </p:spTree>
    <p:extLst>
      <p:ext uri="{BB962C8B-B14F-4D97-AF65-F5344CB8AC3E}">
        <p14:creationId xmlns:p14="http://schemas.microsoft.com/office/powerpoint/2010/main" val="53774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CA" sz="1200" b="0" i="0" u="none" strike="noStrike" cap="none">
                <a:solidFill>
                  <a:srgbClr val="888888"/>
                </a:solidFill>
                <a:ea typeface="Calibri"/>
                <a:cs typeface="Calibri"/>
                <a:sym typeface="Calibri"/>
              </a:rPr>
              <a:t>6</a:t>
            </a:fld>
            <a:endParaRPr sz="1200" b="0" i="0" u="none" strike="noStrike" cap="none" dirty="0">
              <a:solidFill>
                <a:srgbClr val="888888"/>
              </a:solidFill>
              <a:ea typeface="Calibri"/>
              <a:cs typeface="Calibri"/>
              <a:sym typeface="Calibri"/>
            </a:endParaRPr>
          </a:p>
        </p:txBody>
      </p:sp>
      <p:grpSp>
        <p:nvGrpSpPr>
          <p:cNvPr id="7" name="Group 6">
            <a:extLst>
              <a:ext uri="{FF2B5EF4-FFF2-40B4-BE49-F238E27FC236}">
                <a16:creationId xmlns:a16="http://schemas.microsoft.com/office/drawing/2014/main" id="{18080B25-CF50-DE62-754F-925C22803670}"/>
              </a:ext>
            </a:extLst>
          </p:cNvPr>
          <p:cNvGrpSpPr/>
          <p:nvPr/>
        </p:nvGrpSpPr>
        <p:grpSpPr>
          <a:xfrm>
            <a:off x="1269662" y="1409700"/>
            <a:ext cx="3563243" cy="2375496"/>
            <a:chOff x="6272133" y="1078990"/>
            <a:chExt cx="6658137" cy="4438760"/>
          </a:xfrm>
        </p:grpSpPr>
        <p:pic>
          <p:nvPicPr>
            <p:cNvPr id="1026" name="Picture 2">
              <a:extLst>
                <a:ext uri="{FF2B5EF4-FFF2-40B4-BE49-F238E27FC236}">
                  <a16:creationId xmlns:a16="http://schemas.microsoft.com/office/drawing/2014/main" id="{88F50438-28FD-8AC9-F199-D692DEFBA7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72134" y="1078993"/>
              <a:ext cx="2219378" cy="2219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85C1D6-C1F5-D1DE-7DE6-0012CDE240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10891" y="1078990"/>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D92894-19D8-CCC0-091F-0D952B6084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2133" y="3298369"/>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C2BB6C9-4CB2-F7DB-C90C-F08E94D7B4F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91513" y="3298370"/>
              <a:ext cx="2219380" cy="22193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50E2C61-0A95-0F91-A6E7-A6021180C8F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91512" y="1078991"/>
              <a:ext cx="2219379" cy="22193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8B44605-C9EB-5234-F680-932BDE6F20B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710890" y="3298370"/>
              <a:ext cx="2219378" cy="221937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Google Shape;328;p72">
            <a:extLst>
              <a:ext uri="{FF2B5EF4-FFF2-40B4-BE49-F238E27FC236}">
                <a16:creationId xmlns:a16="http://schemas.microsoft.com/office/drawing/2014/main" id="{FC85669B-24F9-2F95-9096-BA4F0B0C4FD5}"/>
              </a:ext>
            </a:extLst>
          </p:cNvPr>
          <p:cNvSpPr txBox="1"/>
          <p:nvPr/>
        </p:nvSpPr>
        <p:spPr>
          <a:xfrm>
            <a:off x="495625" y="4543711"/>
            <a:ext cx="4923501" cy="766552"/>
          </a:xfrm>
          <a:prstGeom prst="rect">
            <a:avLst/>
          </a:prstGeom>
          <a:noFill/>
          <a:ln>
            <a:noFill/>
          </a:ln>
        </p:spPr>
        <p:txBody>
          <a:bodyPr spcFirstLastPara="1" wrap="square" lIns="91425" tIns="45700" rIns="91425" bIns="45700" anchor="t" anchorCtr="0">
            <a:normAutofit/>
          </a:bodyPr>
          <a:lstStyle/>
          <a:p>
            <a:pPr marL="50800" marR="0" lvl="0" algn="l" rtl="0">
              <a:lnSpc>
                <a:spcPct val="90000"/>
              </a:lnSpc>
              <a:spcBef>
                <a:spcPts val="1000"/>
              </a:spcBef>
              <a:spcAft>
                <a:spcPts val="0"/>
              </a:spcAft>
              <a:buClr>
                <a:srgbClr val="FFFFFF"/>
              </a:buClr>
              <a:buSzPts val="2800"/>
            </a:pPr>
            <a:r>
              <a:rPr lang="en-CA" sz="2400" b="0" i="0" u="none" strike="noStrike" cap="none" dirty="0">
                <a:latin typeface="Bierstadt" panose="020B0004020202020204" pitchFamily="34" charset="0"/>
                <a:ea typeface="Arial"/>
                <a:cs typeface="Arial"/>
                <a:sym typeface="Arial"/>
              </a:rPr>
              <a:t>Samples from </a:t>
            </a:r>
            <a:r>
              <a:rPr lang="en-CA" sz="2400" b="0" i="0" u="none" strike="noStrike" cap="none" dirty="0" err="1">
                <a:latin typeface="Bierstadt" panose="020B0004020202020204" pitchFamily="34" charset="0"/>
                <a:ea typeface="Arial"/>
                <a:cs typeface="Arial"/>
                <a:sym typeface="Arial"/>
              </a:rPr>
              <a:t>CelebA</a:t>
            </a:r>
            <a:r>
              <a:rPr lang="en-CA" sz="2400" b="0" i="0" u="none" strike="noStrike" cap="none" dirty="0">
                <a:latin typeface="Bierstadt" panose="020B0004020202020204" pitchFamily="34" charset="0"/>
                <a:ea typeface="Arial"/>
                <a:cs typeface="Arial"/>
                <a:sym typeface="Arial"/>
              </a:rPr>
              <a:t>-HQ Dataset</a:t>
            </a:r>
            <a:endParaRPr sz="2400" b="0" i="0" u="none" strike="noStrike" cap="none" dirty="0">
              <a:latin typeface="Bierstadt" panose="020B0004020202020204" pitchFamily="34" charset="0"/>
              <a:ea typeface="Arial"/>
              <a:cs typeface="Arial"/>
              <a:sym typeface="Arial"/>
            </a:endParaRPr>
          </a:p>
        </p:txBody>
      </p:sp>
      <p:sp>
        <p:nvSpPr>
          <p:cNvPr id="5" name="Google Shape;328;p72">
            <a:extLst>
              <a:ext uri="{FF2B5EF4-FFF2-40B4-BE49-F238E27FC236}">
                <a16:creationId xmlns:a16="http://schemas.microsoft.com/office/drawing/2014/main" id="{D05A649C-FC4C-C8EA-3674-F6A492830B09}"/>
              </a:ext>
            </a:extLst>
          </p:cNvPr>
          <p:cNvSpPr txBox="1"/>
          <p:nvPr/>
        </p:nvSpPr>
        <p:spPr>
          <a:xfrm>
            <a:off x="5518674" y="1298798"/>
            <a:ext cx="6963745" cy="3671235"/>
          </a:xfrm>
          <a:prstGeom prst="rect">
            <a:avLst/>
          </a:prstGeom>
          <a:noFill/>
          <a:ln>
            <a:noFill/>
          </a:ln>
        </p:spPr>
        <p:txBody>
          <a:bodyPr spcFirstLastPara="1" wrap="square" lIns="91425" tIns="45700" rIns="91425" bIns="45700" anchor="t" anchorCtr="0">
            <a:normAutofit/>
          </a:bodyPr>
          <a:lstStyle/>
          <a:p>
            <a:pPr marL="50800" marR="0" lvl="0" indent="0" algn="l" defTabSz="914400" rtl="0" eaLnBrk="1" fontAlgn="auto" latinLnBrk="0" hangingPunct="1">
              <a:lnSpc>
                <a:spcPct val="90000"/>
              </a:lnSpc>
              <a:spcBef>
                <a:spcPts val="1000"/>
              </a:spcBef>
              <a:spcAft>
                <a:spcPts val="0"/>
              </a:spcAft>
              <a:buClr>
                <a:srgbClr val="FFFFFF"/>
              </a:buClr>
              <a:buSzPts val="2800"/>
              <a:buFont typeface="Arial"/>
              <a:buNone/>
              <a:tabLst/>
              <a:defRPr/>
            </a:pPr>
            <a:r>
              <a:rPr kumimoji="0" lang="en-CA" sz="2400" b="0" i="0" u="none" strike="noStrike" kern="0" cap="none" spc="0" normalizeH="0" baseline="0" noProof="0" dirty="0">
                <a:ln>
                  <a:noFill/>
                </a:ln>
                <a:effectLst/>
                <a:uLnTx/>
                <a:uFillTx/>
                <a:latin typeface="Bierstadt" panose="020B0004020202020204" pitchFamily="34" charset="0"/>
                <a:ea typeface="Arial"/>
                <a:cs typeface="Arial"/>
                <a:sym typeface="Arial"/>
              </a:rPr>
              <a:t>Small group discussions</a:t>
            </a:r>
          </a:p>
          <a:p>
            <a:pPr marL="336550" indent="-285750">
              <a:lnSpc>
                <a:spcPct val="90000"/>
              </a:lnSpc>
              <a:spcBef>
                <a:spcPts val="1000"/>
              </a:spcBef>
              <a:buClr>
                <a:srgbClr val="FFFFFF"/>
              </a:buClr>
              <a:buSzPts val="2800"/>
              <a:buFont typeface="Arial" panose="020B0604020202020204" pitchFamily="34" charset="0"/>
              <a:buChar char="•"/>
              <a:defRPr/>
            </a:pPr>
            <a:r>
              <a:rPr kumimoji="0" lang="en-CA" sz="2200" b="0" i="0" u="none" strike="noStrike" kern="0" cap="none" spc="0" normalizeH="0" baseline="0" noProof="0" dirty="0">
                <a:ln>
                  <a:noFill/>
                </a:ln>
                <a:effectLst/>
                <a:uLnTx/>
                <a:uFillTx/>
                <a:latin typeface="Bierstadt" panose="020B0004020202020204" pitchFamily="34" charset="0"/>
                <a:cs typeface="Arial"/>
                <a:sym typeface="Arial"/>
              </a:rPr>
              <a:t>What groups are not represented in this dataset?</a:t>
            </a:r>
          </a:p>
          <a:p>
            <a:pPr marL="336550" indent="-285750">
              <a:lnSpc>
                <a:spcPct val="90000"/>
              </a:lnSpc>
              <a:spcBef>
                <a:spcPts val="1000"/>
              </a:spcBef>
              <a:buClr>
                <a:srgbClr val="FFFFFF"/>
              </a:buClr>
              <a:buSzPts val="2800"/>
              <a:buFont typeface="Arial" panose="020B0604020202020204" pitchFamily="34" charset="0"/>
              <a:buChar char="•"/>
              <a:defRPr/>
            </a:pPr>
            <a:r>
              <a:rPr kumimoji="0" lang="en-CA" sz="2200" b="0" i="0" u="none" strike="noStrike" kern="0" cap="none" spc="0" normalizeH="0" baseline="0" noProof="0" dirty="0">
                <a:ln>
                  <a:noFill/>
                </a:ln>
                <a:effectLst/>
                <a:uLnTx/>
                <a:uFillTx/>
                <a:latin typeface="Bierstadt" panose="020B0004020202020204" pitchFamily="34" charset="0"/>
                <a:cs typeface="Arial"/>
                <a:sym typeface="Arial"/>
              </a:rPr>
              <a:t>What is this dataset not useful for?  </a:t>
            </a:r>
          </a:p>
          <a:p>
            <a:pPr marL="336550" indent="-285750">
              <a:lnSpc>
                <a:spcPct val="90000"/>
              </a:lnSpc>
              <a:spcBef>
                <a:spcPts val="1000"/>
              </a:spcBef>
              <a:buClr>
                <a:srgbClr val="FFFFFF"/>
              </a:buClr>
              <a:buSzPts val="2800"/>
              <a:buFont typeface="Arial" panose="020B0604020202020204" pitchFamily="34" charset="0"/>
              <a:buChar char="•"/>
              <a:defRPr/>
            </a:pPr>
            <a:r>
              <a:rPr kumimoji="0" lang="en-CA" sz="2200" b="0" i="0" u="none" strike="noStrike" kern="0" cap="none" spc="0" normalizeH="0" baseline="0" noProof="0" dirty="0">
                <a:ln>
                  <a:noFill/>
                </a:ln>
                <a:effectLst/>
                <a:uLnTx/>
                <a:uFillTx/>
                <a:latin typeface="Bierstadt" panose="020B0004020202020204" pitchFamily="34" charset="0"/>
                <a:cs typeface="Arial"/>
                <a:sym typeface="Arial"/>
              </a:rPr>
              <a:t>What is this dataset useful for?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CA" sz="3200" b="0" i="0" u="none" strike="noStrike" kern="0" cap="none" spc="0" normalizeH="0" baseline="0" noProof="0" dirty="0">
                <a:ln>
                  <a:noFill/>
                </a:ln>
                <a:effectLst/>
                <a:uLnTx/>
                <a:uFillTx/>
                <a:latin typeface="Bierstadt" panose="020B0004020202020204" pitchFamily="34" charset="0"/>
                <a:cs typeface="Arial"/>
                <a:sym typeface="Arial"/>
              </a:rPr>
            </a:br>
            <a:endParaRPr kumimoji="0" lang="en-CA" sz="2400" b="0" i="0" u="none" strike="noStrike" kern="0" cap="none" spc="0" normalizeH="0" baseline="0" noProof="0" dirty="0">
              <a:ln>
                <a:noFill/>
              </a:ln>
              <a:effectLst/>
              <a:uLnTx/>
              <a:uFillTx/>
              <a:latin typeface="Bierstadt" panose="020B0004020202020204" pitchFamily="34" charset="0"/>
              <a:ea typeface="Arial"/>
              <a:cs typeface="Arial"/>
              <a:sym typeface="Arial"/>
            </a:endParaRPr>
          </a:p>
        </p:txBody>
      </p:sp>
    </p:spTree>
    <p:extLst>
      <p:ext uri="{BB962C8B-B14F-4D97-AF65-F5344CB8AC3E}">
        <p14:creationId xmlns:p14="http://schemas.microsoft.com/office/powerpoint/2010/main" val="2778306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92"/>
        <p:cNvGrpSpPr/>
        <p:nvPr/>
      </p:nvGrpSpPr>
      <p:grpSpPr>
        <a:xfrm>
          <a:off x="0" y="0"/>
          <a:ext cx="0" cy="0"/>
          <a:chOff x="0" y="0"/>
          <a:chExt cx="0" cy="0"/>
        </a:xfrm>
      </p:grpSpPr>
      <p:sp>
        <p:nvSpPr>
          <p:cNvPr id="694" name="Google Shape;694;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60</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pic>
        <p:nvPicPr>
          <p:cNvPr id="7" name="Picture 6">
            <a:extLst>
              <a:ext uri="{FF2B5EF4-FFF2-40B4-BE49-F238E27FC236}">
                <a16:creationId xmlns:a16="http://schemas.microsoft.com/office/drawing/2014/main" id="{7F6FE4A5-4525-EA0E-EC1E-F94F4D0E3C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713" y="751897"/>
            <a:ext cx="7629637" cy="2216727"/>
          </a:xfrm>
          <a:prstGeom prst="rect">
            <a:avLst/>
          </a:prstGeom>
        </p:spPr>
      </p:pic>
      <p:sp>
        <p:nvSpPr>
          <p:cNvPr id="2" name="Google Shape;718;p62">
            <a:extLst>
              <a:ext uri="{FF2B5EF4-FFF2-40B4-BE49-F238E27FC236}">
                <a16:creationId xmlns:a16="http://schemas.microsoft.com/office/drawing/2014/main" id="{882ED27E-31F1-505B-7E2F-5D7382B00388}"/>
              </a:ext>
            </a:extLst>
          </p:cNvPr>
          <p:cNvSpPr txBox="1"/>
          <p:nvPr/>
        </p:nvSpPr>
        <p:spPr>
          <a:xfrm>
            <a:off x="8378504" y="1032555"/>
            <a:ext cx="3404788" cy="479289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28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It is clear how all three criteria are met in this case as well.</a:t>
            </a:r>
            <a:endParaRPr kumimoji="0" sz="1400" b="0" i="0" u="none" strike="noStrike" kern="0" cap="none" spc="0" normalizeH="0" baseline="0" noProof="0" dirty="0">
              <a:ln>
                <a:noFill/>
              </a:ln>
              <a:solidFill>
                <a:srgbClr val="000000"/>
              </a:solidFill>
              <a:effectLst/>
              <a:uLnTx/>
              <a:uFillTx/>
              <a:latin typeface="Bierstadt" panose="020B0004020202020204" pitchFamily="34" charset="0"/>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sz="2800" b="0" i="0" u="none" strike="noStrike" kern="0" cap="none" spc="0" normalizeH="0" baseline="0" noProof="0" dirty="0">
              <a:ln>
                <a:noFill/>
              </a:ln>
              <a:solidFill>
                <a:srgbClr val="FFFFFF"/>
              </a:solidFill>
              <a:effectLst/>
              <a:uLnTx/>
              <a:uFillTx/>
              <a:latin typeface="Bierstadt" panose="020B0004020202020204" pitchFamily="34" charset="0"/>
              <a:ea typeface="Calibri"/>
              <a:cs typeface="Proxima Nova" panose="020B0604020202020204" charset="0"/>
              <a:sym typeface="Calibri"/>
            </a:endParaRPr>
          </a:p>
        </p:txBody>
      </p:sp>
    </p:spTree>
    <p:extLst>
      <p:ext uri="{BB962C8B-B14F-4D97-AF65-F5344CB8AC3E}">
        <p14:creationId xmlns:p14="http://schemas.microsoft.com/office/powerpoint/2010/main" val="3921375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13" descr="A picture containing person&#10;&#10;Description automatically generated"/>
          <p:cNvPicPr preferRelativeResize="0"/>
          <p:nvPr/>
        </p:nvPicPr>
        <p:blipFill rotWithShape="1">
          <a:blip r:embed="rId3">
            <a:alphaModFix amt="30000"/>
            <a:extLst>
              <a:ext uri="{28A0092B-C50C-407E-A947-70E740481C1C}">
                <a14:useLocalDpi xmlns:a14="http://schemas.microsoft.com/office/drawing/2010/main"/>
              </a:ext>
            </a:extLst>
          </a:blip>
          <a:srcRect/>
          <a:stretch/>
        </p:blipFill>
        <p:spPr>
          <a:xfrm>
            <a:off x="6309339" y="-51819"/>
            <a:ext cx="5962785"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629" name="Google Shape;629;p13"/>
          <p:cNvSpPr txBox="1">
            <a:spLocks noGrp="1"/>
          </p:cNvSpPr>
          <p:nvPr>
            <p:ph type="title"/>
          </p:nvPr>
        </p:nvSpPr>
        <p:spPr>
          <a:xfrm>
            <a:off x="1600200" y="285344"/>
            <a:ext cx="5652525" cy="82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Garamond"/>
              <a:buNone/>
            </a:pPr>
            <a:r>
              <a:rPr lang="en-CA" dirty="0">
                <a:solidFill>
                  <a:srgbClr val="FF0000"/>
                </a:solidFill>
                <a:cs typeface="Proxima Nova" panose="020B0604020202020204" charset="0"/>
              </a:rPr>
              <a:t>Discussion Question</a:t>
            </a:r>
            <a:endParaRPr sz="4800" dirty="0">
              <a:solidFill>
                <a:srgbClr val="FF0000"/>
              </a:solidFill>
              <a:cs typeface="Proxima Nova" panose="020B0604020202020204" charset="0"/>
            </a:endParaRPr>
          </a:p>
        </p:txBody>
      </p:sp>
      <p:sp>
        <p:nvSpPr>
          <p:cNvPr id="630" name="Google Shape;63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Calibri"/>
              <a:buNone/>
              <a:tabLst/>
              <a:defRPr/>
            </a:pPr>
            <a:fld id="{00000000-1234-1234-1234-123412341234}" type="slidenum">
              <a:rPr kumimoji="0" lang="en-CA" sz="1200" b="0" i="0" u="none" strike="noStrike" kern="0" cap="none" spc="0" normalizeH="0" baseline="0" noProof="0">
                <a:ln>
                  <a:noFill/>
                </a:ln>
                <a:solidFill>
                  <a:srgbClr val="FFFFFF"/>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FFFFFF"/>
                </a:buClr>
                <a:buSzPts val="1200"/>
                <a:buFont typeface="Calibri"/>
                <a:buNone/>
                <a:tabLst/>
                <a:defRPr/>
              </a:pPr>
              <a:t>61</a:t>
            </a:fld>
            <a:endParaRPr kumimoji="0" sz="1200" b="0" i="0" u="none" strike="noStrike" kern="0" cap="none" spc="0" normalizeH="0" baseline="0" noProof="0" dirty="0">
              <a:ln>
                <a:noFill/>
              </a:ln>
              <a:solidFill>
                <a:srgbClr val="FFFFFF"/>
              </a:solidFill>
              <a:effectLst/>
              <a:uLnTx/>
              <a:uFillTx/>
              <a:cs typeface="Proxima Nova" panose="020B0604020202020204" charset="0"/>
              <a:sym typeface="Calibri"/>
            </a:endParaRPr>
          </a:p>
        </p:txBody>
      </p:sp>
      <p:sp>
        <p:nvSpPr>
          <p:cNvPr id="631" name="Google Shape;631;p13"/>
          <p:cNvSpPr txBox="1"/>
          <p:nvPr/>
        </p:nvSpPr>
        <p:spPr>
          <a:xfrm>
            <a:off x="481294" y="1447507"/>
            <a:ext cx="6093900" cy="452735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Do any of these considerations {irrationality, immutability, </a:t>
            </a:r>
            <a:r>
              <a:rPr kumimoji="0" lang="en-CA" sz="3200" b="0" i="0" u="none" strike="noStrike" kern="0" cap="none" spc="0" normalizeH="0" baseline="0" noProof="0" dirty="0" err="1">
                <a:ln>
                  <a:noFill/>
                </a:ln>
                <a:solidFill>
                  <a:srgbClr val="000000"/>
                </a:solidFill>
                <a:effectLst/>
                <a:uLnTx/>
                <a:uFillTx/>
                <a:latin typeface="Bierstadt" panose="020B0004020202020204" pitchFamily="34" charset="0"/>
                <a:ea typeface="Calibri"/>
                <a:cs typeface="Proxima Nova" panose="020B0604020202020204" charset="0"/>
                <a:sym typeface="Calibri"/>
              </a:rPr>
              <a:t>demeaningness</a:t>
            </a:r>
            <a:r>
              <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 apply when someone’s mole is misdiagnosed because they…</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endPar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Have freckles?</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Are elderly?</a:t>
            </a:r>
          </a:p>
          <a:p>
            <a:pPr marL="0" marR="0" lvl="0" indent="0" algn="l" defTabSz="914400" rtl="0" eaLnBrk="1" fontAlgn="auto" latinLnBrk="0" hangingPunct="1">
              <a:lnSpc>
                <a:spcPct val="90000"/>
              </a:lnSpc>
              <a:spcBef>
                <a:spcPts val="0"/>
              </a:spcBef>
              <a:spcAft>
                <a:spcPts val="0"/>
              </a:spcAft>
              <a:buClr>
                <a:srgbClr val="FFFFFF"/>
              </a:buClr>
              <a:buSzPts val="2800"/>
              <a:buFont typeface="Arial"/>
              <a:buNone/>
              <a:tabLst/>
              <a:defRPr/>
            </a:pPr>
            <a:r>
              <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H</a:t>
            </a:r>
            <a:r>
              <a:rPr kumimoji="0" lang="en-CA" sz="3200" b="0" i="0" u="none" strike="noStrike" kern="0" cap="none" spc="0" normalizeH="0" baseline="0" noProof="0" dirty="0" err="1">
                <a:ln>
                  <a:noFill/>
                </a:ln>
                <a:solidFill>
                  <a:srgbClr val="000000"/>
                </a:solidFill>
                <a:effectLst/>
                <a:uLnTx/>
                <a:uFillTx/>
                <a:latin typeface="Bierstadt" panose="020B0004020202020204" pitchFamily="34" charset="0"/>
                <a:ea typeface="Calibri"/>
                <a:cs typeface="Proxima Nova" panose="020B0604020202020204" charset="0"/>
                <a:sym typeface="Calibri"/>
              </a:rPr>
              <a:t>ave</a:t>
            </a:r>
            <a:r>
              <a:rPr kumimoji="0" lang="en-CA" sz="32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rPr>
              <a:t> dark skin? </a:t>
            </a:r>
            <a:endParaRPr kumimoji="0" sz="1400" b="0" i="0" u="none" strike="noStrike" kern="0" cap="none" spc="0" normalizeH="0" baseline="0" noProof="0" dirty="0">
              <a:ln>
                <a:noFill/>
              </a:ln>
              <a:solidFill>
                <a:srgbClr val="000000"/>
              </a:solidFill>
              <a:effectLst/>
              <a:uLnTx/>
              <a:uFillTx/>
              <a:latin typeface="Bierstadt" panose="020B0004020202020204" pitchFamily="34" charset="0"/>
              <a:cs typeface="Proxima Nova" panose="020B0604020202020204" charset="0"/>
              <a:sym typeface="Arial"/>
            </a:endParaRPr>
          </a:p>
          <a:p>
            <a:pPr marL="285750" marR="0" lvl="0" indent="-133350" algn="ctr" defTabSz="914400" rtl="0" eaLnBrk="1" fontAlgn="auto" latinLnBrk="0" hangingPunct="1">
              <a:lnSpc>
                <a:spcPct val="100000"/>
              </a:lnSpc>
              <a:spcBef>
                <a:spcPts val="60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Bierstadt" panose="020B0004020202020204" pitchFamily="34" charset="0"/>
              <a:ea typeface="Calibri"/>
              <a:cs typeface="Proxima Nova" panose="020B0604020202020204" charset="0"/>
              <a:sym typeface="Calibri"/>
            </a:endParaRPr>
          </a:p>
        </p:txBody>
      </p:sp>
    </p:spTree>
    <p:extLst>
      <p:ext uri="{BB962C8B-B14F-4D97-AF65-F5344CB8AC3E}">
        <p14:creationId xmlns:p14="http://schemas.microsoft.com/office/powerpoint/2010/main" val="558162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62</a:t>
            </a:fld>
            <a:endParaRPr kumimoji="0" sz="1200" b="0" i="0" u="none" strike="noStrike" kern="0" cap="none" spc="0" normalizeH="0" baseline="0" noProof="0" dirty="0">
              <a:ln>
                <a:noFill/>
              </a:ln>
              <a:solidFill>
                <a:srgbClr val="888888"/>
              </a:solidFill>
              <a:effectLst/>
              <a:uLnTx/>
              <a:uFillTx/>
              <a:sym typeface="Calibri"/>
            </a:endParaRPr>
          </a:p>
        </p:txBody>
      </p:sp>
      <p:sp>
        <p:nvSpPr>
          <p:cNvPr id="80" name="Google Shape;80;p16"/>
          <p:cNvSpPr txBox="1">
            <a:spLocks noGrp="1"/>
          </p:cNvSpPr>
          <p:nvPr>
            <p:ph type="body" idx="1"/>
          </p:nvPr>
        </p:nvSpPr>
        <p:spPr>
          <a:xfrm>
            <a:off x="7267880" y="2421659"/>
            <a:ext cx="4355370" cy="2249729"/>
          </a:xfrm>
          <a:prstGeom prst="rect">
            <a:avLst/>
          </a:prstGeom>
          <a:noFill/>
          <a:ln>
            <a:noFill/>
          </a:ln>
        </p:spPr>
        <p:txBody>
          <a:bodyPr spcFirstLastPara="1" wrap="square" lIns="91425" tIns="45700" rIns="91425" bIns="45700" anchor="t" anchorCtr="0">
            <a:normAutofit/>
          </a:bodyPr>
          <a:lstStyle/>
          <a:p>
            <a:pPr marL="0" indent="0" algn="ctr">
              <a:spcBef>
                <a:spcPts val="0"/>
              </a:spcBef>
              <a:buSzPct val="25088"/>
              <a:buNone/>
            </a:pPr>
            <a:endParaRPr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lvl="0" indent="0" algn="ctr" rtl="0">
              <a:lnSpc>
                <a:spcPct val="90000"/>
              </a:lnSpc>
              <a:spcBef>
                <a:spcPts val="0"/>
              </a:spcBef>
              <a:spcAft>
                <a:spcPts val="0"/>
              </a:spcAft>
              <a:buClr>
                <a:schemeClr val="lt1"/>
              </a:buClr>
              <a:buSzPct val="25088"/>
              <a:buNone/>
            </a:pPr>
            <a:r>
              <a:rPr lang="en-CA" sz="4000" dirty="0">
                <a:solidFill>
                  <a:srgbClr val="FF0000"/>
                </a:solidFill>
                <a:ea typeface="Calibri Light" panose="020F0302020204030204" pitchFamily="34" charset="0"/>
                <a:cs typeface="Calibri Light" panose="020F0302020204030204" pitchFamily="34" charset="0"/>
                <a:sym typeface="Alfa Slab One"/>
              </a:rPr>
              <a:t>Summary</a:t>
            </a: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Garamond"/>
              <a:cs typeface="Garamond"/>
            </a:endParaRPr>
          </a:p>
        </p:txBody>
      </p:sp>
      <p:pic>
        <p:nvPicPr>
          <p:cNvPr id="3" name="Picture 2" descr="A wooden sign post with a snowy mountain in the background&#10;&#10;Description automatically generated">
            <a:extLst>
              <a:ext uri="{FF2B5EF4-FFF2-40B4-BE49-F238E27FC236}">
                <a16:creationId xmlns:a16="http://schemas.microsoft.com/office/drawing/2014/main" id="{EBF68531-70BA-DD61-6457-9F2B164B1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011637" cy="6858000"/>
          </a:xfrm>
          <a:prstGeom prst="rect">
            <a:avLst/>
          </a:prstGeom>
        </p:spPr>
      </p:pic>
    </p:spTree>
    <p:extLst>
      <p:ext uri="{BB962C8B-B14F-4D97-AF65-F5344CB8AC3E}">
        <p14:creationId xmlns:p14="http://schemas.microsoft.com/office/powerpoint/2010/main" val="951740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17"/>
        <p:cNvGrpSpPr/>
        <p:nvPr/>
      </p:nvGrpSpPr>
      <p:grpSpPr>
        <a:xfrm>
          <a:off x="0" y="0"/>
          <a:ext cx="0" cy="0"/>
          <a:chOff x="0" y="0"/>
          <a:chExt cx="0" cy="0"/>
        </a:xfrm>
      </p:grpSpPr>
      <p:sp>
        <p:nvSpPr>
          <p:cNvPr id="818" name="Google Shape;818;p4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63</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sp>
        <p:nvSpPr>
          <p:cNvPr id="819" name="Google Shape;819;p41"/>
          <p:cNvSpPr txBox="1">
            <a:spLocks noGrp="1"/>
          </p:cNvSpPr>
          <p:nvPr>
            <p:ph type="body" idx="1"/>
          </p:nvPr>
        </p:nvSpPr>
        <p:spPr>
          <a:xfrm>
            <a:off x="1365079" y="398804"/>
            <a:ext cx="8377383" cy="47928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61"/>
              <a:buNone/>
            </a:pPr>
            <a:endParaRPr sz="2400" dirty="0">
              <a:solidFill>
                <a:srgbClr val="FF0000"/>
              </a:solidFill>
              <a:cs typeface="Proxima Nova" panose="020B0604020202020204" charset="0"/>
            </a:endParaRPr>
          </a:p>
          <a:p>
            <a:pPr marL="0" lvl="0" indent="0" algn="l" rtl="0">
              <a:lnSpc>
                <a:spcPct val="90000"/>
              </a:lnSpc>
              <a:spcBef>
                <a:spcPts val="0"/>
              </a:spcBef>
              <a:spcAft>
                <a:spcPts val="0"/>
              </a:spcAft>
              <a:buClr>
                <a:schemeClr val="lt1"/>
              </a:buClr>
              <a:buSzPts val="1461"/>
              <a:buNone/>
            </a:pPr>
            <a:endParaRPr dirty="0">
              <a:solidFill>
                <a:schemeClr val="tx1"/>
              </a:solidFill>
              <a:cs typeface="Proxima Nova" panose="020B0604020202020204" charset="0"/>
            </a:endParaRPr>
          </a:p>
          <a:p>
            <a:pPr marL="571500" indent="-553128">
              <a:spcBef>
                <a:spcPts val="0"/>
              </a:spcBef>
              <a:buClrTx/>
              <a:buSzPct val="100000"/>
            </a:pPr>
            <a:r>
              <a:rPr lang="en-US" dirty="0">
                <a:solidFill>
                  <a:schemeClr val="tx1"/>
                </a:solidFill>
                <a:cs typeface="Proxima Nova" panose="020B0604020202020204" charset="0"/>
              </a:rPr>
              <a:t>There are many sources of bias in image processing and image understanding algorithms: in the datasets and in the algorithms themselves</a:t>
            </a:r>
          </a:p>
          <a:p>
            <a:pPr marL="571500" indent="-553128">
              <a:spcBef>
                <a:spcPts val="0"/>
              </a:spcBef>
              <a:buClrTx/>
              <a:buSzPct val="100000"/>
            </a:pPr>
            <a:endParaRPr lang="en-US" dirty="0">
              <a:solidFill>
                <a:schemeClr val="tx1"/>
              </a:solidFill>
              <a:cs typeface="Proxima Nova" panose="020B0604020202020204" charset="0"/>
            </a:endParaRPr>
          </a:p>
          <a:p>
            <a:pPr marL="571500" indent="-553128">
              <a:spcBef>
                <a:spcPts val="0"/>
              </a:spcBef>
              <a:buClrTx/>
              <a:buSzPct val="100000"/>
            </a:pPr>
            <a:r>
              <a:rPr lang="en-US" dirty="0">
                <a:solidFill>
                  <a:schemeClr val="tx1"/>
                </a:solidFill>
                <a:cs typeface="Proxima Nova" panose="020B0604020202020204" charset="0"/>
              </a:rPr>
              <a:t>Not every dataset is appropriate for every application.</a:t>
            </a:r>
          </a:p>
          <a:p>
            <a:pPr marL="571500" indent="-553128">
              <a:spcBef>
                <a:spcPts val="0"/>
              </a:spcBef>
              <a:buClrTx/>
              <a:buSzPct val="100000"/>
            </a:pPr>
            <a:endParaRPr lang="en-US" dirty="0">
              <a:solidFill>
                <a:schemeClr val="tx1"/>
              </a:solidFill>
              <a:cs typeface="Proxima Nova" panose="020B0604020202020204" charset="0"/>
            </a:endParaRPr>
          </a:p>
          <a:p>
            <a:pPr marL="571500" indent="-553128">
              <a:spcBef>
                <a:spcPts val="0"/>
              </a:spcBef>
              <a:buClrTx/>
              <a:buSzPct val="100000"/>
            </a:pPr>
            <a:r>
              <a:rPr lang="en-US" dirty="0">
                <a:solidFill>
                  <a:schemeClr val="tx1"/>
                </a:solidFill>
                <a:cs typeface="Proxima Nova" panose="020B0604020202020204" charset="0"/>
              </a:rPr>
              <a:t>By being aware of the potential for bias, we can take some concrete steps to mitigate it. </a:t>
            </a:r>
          </a:p>
          <a:p>
            <a:pPr marL="571500" indent="-553128">
              <a:spcBef>
                <a:spcPts val="0"/>
              </a:spcBef>
              <a:buClrTx/>
              <a:buSzPct val="100000"/>
            </a:pPr>
            <a:endParaRPr lang="en-US" dirty="0">
              <a:solidFill>
                <a:schemeClr val="tx1"/>
              </a:solidFill>
              <a:cs typeface="Proxima Nova" panose="020B0604020202020204" charset="0"/>
            </a:endParaRPr>
          </a:p>
          <a:p>
            <a:pPr marL="571500" indent="-553128">
              <a:spcBef>
                <a:spcPts val="0"/>
              </a:spcBef>
              <a:buClrTx/>
              <a:buSzPct val="100000"/>
            </a:pPr>
            <a:r>
              <a:rPr lang="en-US" dirty="0">
                <a:solidFill>
                  <a:schemeClr val="tx1"/>
                </a:solidFill>
                <a:cs typeface="Proxima Nova" panose="020B0604020202020204" charset="0"/>
                <a:sym typeface="Calibri"/>
              </a:rPr>
              <a:t>Sometimes there may be trade-offs between overall accuracy and subgroup accuracy, and we need to think carefully in these cases about wha</a:t>
            </a:r>
            <a:r>
              <a:rPr lang="en-US" dirty="0">
                <a:solidFill>
                  <a:schemeClr val="tx1"/>
                </a:solidFill>
                <a:cs typeface="Proxima Nova" panose="020B0604020202020204" charset="0"/>
              </a:rPr>
              <a:t>t to prioritize</a:t>
            </a:r>
            <a:r>
              <a:rPr lang="en-US" dirty="0">
                <a:solidFill>
                  <a:schemeClr val="tx1"/>
                </a:solidFill>
                <a:cs typeface="Proxima Nova" panose="020B0604020202020204" charset="0"/>
                <a:sym typeface="Calibri"/>
              </a:rPr>
              <a:t>.</a:t>
            </a:r>
          </a:p>
          <a:p>
            <a:pPr marL="571500" lvl="0" indent="-393700" algn="l" rtl="0">
              <a:lnSpc>
                <a:spcPct val="90000"/>
              </a:lnSpc>
              <a:spcBef>
                <a:spcPts val="0"/>
              </a:spcBef>
              <a:spcAft>
                <a:spcPts val="0"/>
              </a:spcAft>
              <a:buSzPts val="2800"/>
              <a:buNone/>
            </a:pPr>
            <a:endParaRPr sz="5364" dirty="0">
              <a:solidFill>
                <a:schemeClr val="lt1"/>
              </a:solidFill>
              <a:cs typeface="Proxima Nova" panose="020B0604020202020204" charset="0"/>
              <a:sym typeface="Calibri"/>
            </a:endParaRPr>
          </a:p>
          <a:p>
            <a:pPr marL="0" lvl="0" indent="0" algn="l" rtl="0">
              <a:lnSpc>
                <a:spcPct val="90000"/>
              </a:lnSpc>
              <a:spcBef>
                <a:spcPts val="0"/>
              </a:spcBef>
              <a:spcAft>
                <a:spcPts val="0"/>
              </a:spcAft>
              <a:buClr>
                <a:schemeClr val="lt1"/>
              </a:buClr>
              <a:buSzPts val="2800"/>
              <a:buNone/>
            </a:pPr>
            <a:endParaRPr sz="3600" dirty="0">
              <a:solidFill>
                <a:schemeClr val="lt1"/>
              </a:solidFill>
              <a:cs typeface="Proxima Nova" panose="020B0604020202020204" charset="0"/>
              <a:sym typeface="Calibri"/>
            </a:endParaRPr>
          </a:p>
          <a:p>
            <a:pPr marL="0" lvl="0" indent="0" algn="l" rtl="0">
              <a:lnSpc>
                <a:spcPct val="90000"/>
              </a:lnSpc>
              <a:spcBef>
                <a:spcPts val="0"/>
              </a:spcBef>
              <a:spcAft>
                <a:spcPts val="0"/>
              </a:spcAft>
              <a:buClr>
                <a:schemeClr val="lt1"/>
              </a:buClr>
              <a:buSzPts val="2800"/>
              <a:buNone/>
            </a:pPr>
            <a:endParaRPr sz="3600" dirty="0">
              <a:cs typeface="Proxima Nova" panose="020B0604020202020204" charset="0"/>
            </a:endParaRPr>
          </a:p>
          <a:p>
            <a:pPr marL="0" lvl="0" indent="0" algn="l" rtl="0">
              <a:lnSpc>
                <a:spcPct val="90000"/>
              </a:lnSpc>
              <a:spcBef>
                <a:spcPts val="0"/>
              </a:spcBef>
              <a:spcAft>
                <a:spcPts val="0"/>
              </a:spcAft>
              <a:buClr>
                <a:schemeClr val="lt1"/>
              </a:buClr>
              <a:buSzPts val="2800"/>
              <a:buNone/>
            </a:pPr>
            <a:endParaRPr sz="3600" dirty="0">
              <a:solidFill>
                <a:schemeClr val="lt1"/>
              </a:solidFill>
              <a:cs typeface="Proxima Nova" panose="020B0604020202020204" charset="0"/>
              <a:sym typeface="Calibri"/>
            </a:endParaRPr>
          </a:p>
          <a:p>
            <a:pPr marL="228600" lvl="0" indent="-50800" algn="l" rtl="0">
              <a:lnSpc>
                <a:spcPct val="90000"/>
              </a:lnSpc>
              <a:spcBef>
                <a:spcPts val="1000"/>
              </a:spcBef>
              <a:spcAft>
                <a:spcPts val="0"/>
              </a:spcAft>
              <a:buClr>
                <a:schemeClr val="lt1"/>
              </a:buClr>
              <a:buSzPts val="2800"/>
              <a:buNone/>
            </a:pPr>
            <a:endParaRPr dirty="0">
              <a:cs typeface="Proxima Nova" panose="020B0604020202020204" charset="0"/>
              <a:sym typeface="Calibri"/>
            </a:endParaRPr>
          </a:p>
          <a:p>
            <a:pPr marL="228600" lvl="0" indent="-50800" algn="l" rtl="0">
              <a:lnSpc>
                <a:spcPct val="90000"/>
              </a:lnSpc>
              <a:spcBef>
                <a:spcPts val="1000"/>
              </a:spcBef>
              <a:spcAft>
                <a:spcPts val="0"/>
              </a:spcAft>
              <a:buClr>
                <a:schemeClr val="lt1"/>
              </a:buClr>
              <a:buSzPts val="2800"/>
              <a:buNone/>
            </a:pPr>
            <a:endParaRPr dirty="0">
              <a:cs typeface="Proxima Nova" panose="020B0604020202020204" charset="0"/>
              <a:sym typeface="Calibri"/>
            </a:endParaRPr>
          </a:p>
          <a:p>
            <a:pPr marL="228600" lvl="0" indent="-50800" algn="l" rtl="0">
              <a:lnSpc>
                <a:spcPct val="90000"/>
              </a:lnSpc>
              <a:spcBef>
                <a:spcPts val="1000"/>
              </a:spcBef>
              <a:spcAft>
                <a:spcPts val="0"/>
              </a:spcAft>
              <a:buClr>
                <a:schemeClr val="lt1"/>
              </a:buClr>
              <a:buSzPts val="2800"/>
              <a:buNone/>
            </a:pPr>
            <a:endParaRPr dirty="0">
              <a:ea typeface="Garamond"/>
              <a:cs typeface="Proxima Nova" panose="020B0604020202020204" charset="0"/>
              <a:sym typeface="Garamon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gf8476d228d_0_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dirty="0"/>
              <a:t>Acknowledgements</a:t>
            </a:r>
            <a:endParaRPr dirty="0"/>
          </a:p>
        </p:txBody>
      </p:sp>
      <p:sp>
        <p:nvSpPr>
          <p:cNvPr id="826" name="Google Shape;826;gf8476d228d_0_84"/>
          <p:cNvSpPr txBox="1">
            <a:spLocks noGrp="1"/>
          </p:cNvSpPr>
          <p:nvPr>
            <p:ph type="body" idx="1"/>
          </p:nvPr>
        </p:nvSpPr>
        <p:spPr>
          <a:xfrm>
            <a:off x="838199" y="1405758"/>
            <a:ext cx="10912800" cy="4722600"/>
          </a:xfrm>
          <a:prstGeom prst="rect">
            <a:avLst/>
          </a:prstGeom>
          <a:noFill/>
          <a:ln>
            <a:noFill/>
          </a:ln>
        </p:spPr>
        <p:txBody>
          <a:bodyPr spcFirstLastPara="1" wrap="square" lIns="91425" tIns="45700" rIns="91425" bIns="45700" anchor="t" anchorCtr="0">
            <a:normAutofit fontScale="32500" lnSpcReduction="20000"/>
          </a:bodyPr>
          <a:lstStyle/>
          <a:p>
            <a:pPr marL="114300" lvl="0" indent="0" algn="l" rtl="0">
              <a:lnSpc>
                <a:spcPct val="120000"/>
              </a:lnSpc>
              <a:spcBef>
                <a:spcPts val="0"/>
              </a:spcBef>
              <a:spcAft>
                <a:spcPts val="0"/>
              </a:spcAft>
              <a:buSzPct val="37765"/>
              <a:buNone/>
            </a:pPr>
            <a:r>
              <a:rPr lang="en-CA" sz="6150" dirty="0">
                <a:solidFill>
                  <a:schemeClr val="dk1"/>
                </a:solidFill>
              </a:rPr>
              <a:t>This module was created as part of an Embedded Ethics </a:t>
            </a:r>
            <a:r>
              <a:rPr lang="en-CA" sz="6150" dirty="0"/>
              <a:t>Education Initiative (E3I),</a:t>
            </a:r>
            <a:r>
              <a:rPr lang="en-CA" sz="6150" dirty="0">
                <a:solidFill>
                  <a:schemeClr val="dk1"/>
                </a:solidFill>
              </a:rPr>
              <a:t> a joint </a:t>
            </a:r>
            <a:r>
              <a:rPr lang="en-CA" sz="6150" dirty="0"/>
              <a:t>project</a:t>
            </a:r>
            <a:r>
              <a:rPr lang="en-CA" sz="6150" dirty="0">
                <a:solidFill>
                  <a:schemeClr val="dk1"/>
                </a:solidFill>
              </a:rPr>
              <a:t> between the Department of Computer Science</a:t>
            </a:r>
            <a:r>
              <a:rPr lang="en-CA" sz="6150" baseline="30000" dirty="0">
                <a:solidFill>
                  <a:schemeClr val="dk1"/>
                </a:solidFill>
              </a:rPr>
              <a:t>1</a:t>
            </a:r>
            <a:r>
              <a:rPr lang="en-CA" sz="6150" dirty="0">
                <a:solidFill>
                  <a:schemeClr val="dk1"/>
                </a:solidFill>
              </a:rPr>
              <a:t> and the Schwartz Reisman Institute for Technology and Society</a:t>
            </a:r>
            <a:r>
              <a:rPr lang="en-CA" sz="6150" baseline="30000" dirty="0">
                <a:solidFill>
                  <a:schemeClr val="dk1"/>
                </a:solidFill>
              </a:rPr>
              <a:t>2</a:t>
            </a:r>
            <a:r>
              <a:rPr lang="en-CA" sz="6150" dirty="0">
                <a:solidFill>
                  <a:schemeClr val="dk1"/>
                </a:solidFill>
              </a:rPr>
              <a:t>, University of Toronto.</a:t>
            </a:r>
            <a:endParaRPr sz="6150" dirty="0"/>
          </a:p>
          <a:p>
            <a:pPr marL="114300" lvl="0" indent="0" algn="l" rtl="0">
              <a:lnSpc>
                <a:spcPct val="120000"/>
              </a:lnSpc>
              <a:spcBef>
                <a:spcPts val="0"/>
              </a:spcBef>
              <a:spcAft>
                <a:spcPts val="0"/>
              </a:spcAft>
              <a:buSzPct val="37765"/>
              <a:buNone/>
            </a:pPr>
            <a:endParaRPr sz="6150" dirty="0">
              <a:solidFill>
                <a:schemeClr val="dk1"/>
              </a:solidFill>
            </a:endParaRPr>
          </a:p>
          <a:p>
            <a:pPr marL="114300" lvl="0" indent="0" algn="l" rtl="0">
              <a:lnSpc>
                <a:spcPct val="120000"/>
              </a:lnSpc>
              <a:spcBef>
                <a:spcPts val="0"/>
              </a:spcBef>
              <a:spcAft>
                <a:spcPts val="0"/>
              </a:spcAft>
              <a:buSzPct val="37765"/>
              <a:buNone/>
            </a:pPr>
            <a:r>
              <a:rPr lang="en-CA" sz="6150" b="1" dirty="0">
                <a:solidFill>
                  <a:schemeClr val="dk1"/>
                </a:solidFill>
              </a:rPr>
              <a:t>Instructional Team:</a:t>
            </a:r>
            <a:endParaRPr sz="6150" dirty="0"/>
          </a:p>
          <a:p>
            <a:pPr marL="114300" lvl="0" indent="0" algn="l" rtl="0">
              <a:lnSpc>
                <a:spcPct val="120000"/>
              </a:lnSpc>
              <a:spcBef>
                <a:spcPts val="0"/>
              </a:spcBef>
              <a:spcAft>
                <a:spcPts val="0"/>
              </a:spcAft>
              <a:buSzPct val="37765"/>
              <a:buNone/>
            </a:pPr>
            <a:r>
              <a:rPr lang="en-CA" sz="6150" dirty="0">
                <a:solidFill>
                  <a:schemeClr val="dk1"/>
                </a:solidFill>
              </a:rPr>
              <a:t>	</a:t>
            </a:r>
            <a:r>
              <a:rPr lang="en-CA" sz="6150" dirty="0"/>
              <a:t>Philosophy</a:t>
            </a:r>
            <a:r>
              <a:rPr lang="en-CA" sz="6150" dirty="0">
                <a:solidFill>
                  <a:schemeClr val="dk1"/>
                </a:solidFill>
              </a:rPr>
              <a:t>: </a:t>
            </a:r>
            <a:r>
              <a:rPr lang="en-CA" sz="6150" dirty="0"/>
              <a:t>Steven Coyne</a:t>
            </a:r>
            <a:endParaRPr dirty="0"/>
          </a:p>
          <a:p>
            <a:pPr marL="114300" lvl="0" indent="0" algn="l" rtl="0">
              <a:lnSpc>
                <a:spcPct val="120000"/>
              </a:lnSpc>
              <a:spcBef>
                <a:spcPts val="0"/>
              </a:spcBef>
              <a:spcAft>
                <a:spcPts val="0"/>
              </a:spcAft>
              <a:buSzPct val="37765"/>
              <a:buNone/>
            </a:pPr>
            <a:r>
              <a:rPr lang="en-CA" sz="6150" dirty="0"/>
              <a:t>	Computer Science: Babak Taati, David Lindell</a:t>
            </a:r>
            <a:endParaRPr sz="6150" dirty="0"/>
          </a:p>
          <a:p>
            <a:pPr marL="114300" lvl="0" indent="0" algn="l" rtl="0">
              <a:lnSpc>
                <a:spcPct val="120000"/>
              </a:lnSpc>
              <a:spcBef>
                <a:spcPts val="0"/>
              </a:spcBef>
              <a:spcAft>
                <a:spcPts val="0"/>
              </a:spcAft>
              <a:buSzPct val="37765"/>
              <a:buNone/>
            </a:pPr>
            <a:r>
              <a:rPr lang="en-CA" sz="6150" b="1" dirty="0">
                <a:solidFill>
                  <a:schemeClr val="dk1"/>
                </a:solidFill>
              </a:rPr>
              <a:t>Faculty Advisors:</a:t>
            </a:r>
            <a:endParaRPr sz="6150" dirty="0"/>
          </a:p>
          <a:p>
            <a:pPr marL="114300" lvl="0" indent="0" algn="l" rtl="0">
              <a:lnSpc>
                <a:spcPct val="120000"/>
              </a:lnSpc>
              <a:spcBef>
                <a:spcPts val="0"/>
              </a:spcBef>
              <a:spcAft>
                <a:spcPts val="0"/>
              </a:spcAft>
              <a:buSzPct val="37765"/>
              <a:buNone/>
            </a:pPr>
            <a:r>
              <a:rPr lang="en-CA" sz="6150" dirty="0">
                <a:solidFill>
                  <a:schemeClr val="dk1"/>
                </a:solidFill>
              </a:rPr>
              <a:t>	Diane Horton</a:t>
            </a:r>
            <a:r>
              <a:rPr lang="en-CA" sz="6150" baseline="30000" dirty="0">
                <a:solidFill>
                  <a:schemeClr val="dk1"/>
                </a:solidFill>
              </a:rPr>
              <a:t>1</a:t>
            </a:r>
            <a:r>
              <a:rPr lang="en-CA" sz="6150" dirty="0"/>
              <a:t>, David Liu</a:t>
            </a:r>
            <a:r>
              <a:rPr lang="en-CA" sz="6150" baseline="30000" dirty="0"/>
              <a:t>1</a:t>
            </a:r>
            <a:r>
              <a:rPr lang="en-CA" sz="6150" dirty="0"/>
              <a:t>, </a:t>
            </a:r>
            <a:r>
              <a:rPr lang="en-CA" sz="6150" dirty="0">
                <a:solidFill>
                  <a:schemeClr val="dk1"/>
                </a:solidFill>
              </a:rPr>
              <a:t>and Sheila McIlraith</a:t>
            </a:r>
            <a:r>
              <a:rPr lang="en-CA" sz="6150" baseline="30000" dirty="0">
                <a:solidFill>
                  <a:schemeClr val="dk1"/>
                </a:solidFill>
              </a:rPr>
              <a:t>1,2</a:t>
            </a:r>
            <a:r>
              <a:rPr lang="en-CA" sz="6150" dirty="0">
                <a:solidFill>
                  <a:schemeClr val="dk1"/>
                </a:solidFill>
              </a:rPr>
              <a:t> </a:t>
            </a:r>
            <a:endParaRPr sz="6150" dirty="0"/>
          </a:p>
          <a:p>
            <a:pPr marL="114300" lvl="0" indent="0" algn="l" rtl="0">
              <a:lnSpc>
                <a:spcPct val="120000"/>
              </a:lnSpc>
              <a:spcBef>
                <a:spcPts val="0"/>
              </a:spcBef>
              <a:spcAft>
                <a:spcPts val="0"/>
              </a:spcAft>
              <a:buSzPct val="37765"/>
              <a:buNone/>
            </a:pPr>
            <a:endParaRPr sz="6150" dirty="0">
              <a:solidFill>
                <a:schemeClr val="dk1"/>
              </a:solidFill>
            </a:endParaRPr>
          </a:p>
          <a:p>
            <a:pPr marL="114300" lvl="0" indent="0" algn="l" rtl="0">
              <a:lnSpc>
                <a:spcPct val="120000"/>
              </a:lnSpc>
              <a:spcBef>
                <a:spcPts val="0"/>
              </a:spcBef>
              <a:spcAft>
                <a:spcPts val="0"/>
              </a:spcAft>
              <a:buSzPct val="37765"/>
              <a:buNone/>
            </a:pPr>
            <a:r>
              <a:rPr lang="en-CA" sz="6150" b="1" dirty="0">
                <a:solidFill>
                  <a:schemeClr val="dk1"/>
                </a:solidFill>
              </a:rPr>
              <a:t>Department of Computer Science</a:t>
            </a:r>
            <a:endParaRPr sz="6150" dirty="0"/>
          </a:p>
          <a:p>
            <a:pPr marL="114300" lvl="0" indent="0" algn="l" rtl="0">
              <a:lnSpc>
                <a:spcPct val="120000"/>
              </a:lnSpc>
              <a:spcBef>
                <a:spcPts val="0"/>
              </a:spcBef>
              <a:spcAft>
                <a:spcPts val="0"/>
              </a:spcAft>
              <a:buSzPct val="37765"/>
              <a:buNone/>
            </a:pPr>
            <a:r>
              <a:rPr lang="en-CA" sz="6150" b="1" dirty="0">
                <a:solidFill>
                  <a:schemeClr val="dk1"/>
                </a:solidFill>
              </a:rPr>
              <a:t>Schwartz Reisman Institute for Technology and Society</a:t>
            </a:r>
            <a:endParaRPr sz="6150" dirty="0"/>
          </a:p>
          <a:p>
            <a:pPr marL="114300" lvl="0" indent="0" algn="l" rtl="0">
              <a:lnSpc>
                <a:spcPct val="120000"/>
              </a:lnSpc>
              <a:spcBef>
                <a:spcPts val="0"/>
              </a:spcBef>
              <a:spcAft>
                <a:spcPts val="0"/>
              </a:spcAft>
              <a:buSzPct val="37765"/>
              <a:buNone/>
            </a:pPr>
            <a:r>
              <a:rPr lang="en-CA" sz="6150" b="1" dirty="0">
                <a:solidFill>
                  <a:schemeClr val="dk1"/>
                </a:solidFill>
              </a:rPr>
              <a:t>University of Toronto</a:t>
            </a:r>
            <a:endParaRPr sz="6150" dirty="0"/>
          </a:p>
          <a:p>
            <a:pPr marL="457200" lvl="0" indent="-228600" algn="l" rtl="0">
              <a:lnSpc>
                <a:spcPct val="120000"/>
              </a:lnSpc>
              <a:spcBef>
                <a:spcPts val="0"/>
              </a:spcBef>
              <a:spcAft>
                <a:spcPts val="0"/>
              </a:spcAft>
              <a:buSzPct val="82949"/>
              <a:buNone/>
            </a:pPr>
            <a:endParaRPr dirty="0">
              <a:solidFill>
                <a:schemeClr val="dk1"/>
              </a:solidFill>
            </a:endParaRPr>
          </a:p>
          <a:p>
            <a:pPr marL="457200" lvl="0" indent="-228600" algn="l" rtl="0">
              <a:lnSpc>
                <a:spcPct val="120000"/>
              </a:lnSpc>
              <a:spcBef>
                <a:spcPts val="0"/>
              </a:spcBef>
              <a:spcAft>
                <a:spcPts val="0"/>
              </a:spcAft>
              <a:buSzPct val="82949"/>
              <a:buNone/>
            </a:pPr>
            <a:endParaRPr dirty="0">
              <a:solidFill>
                <a:schemeClr val="dk1"/>
              </a:solidFill>
            </a:endParaRPr>
          </a:p>
          <a:p>
            <a:pPr marL="457200" lvl="0" indent="-228600" algn="l" rtl="0">
              <a:lnSpc>
                <a:spcPct val="120000"/>
              </a:lnSpc>
              <a:spcBef>
                <a:spcPts val="0"/>
              </a:spcBef>
              <a:spcAft>
                <a:spcPts val="0"/>
              </a:spcAft>
              <a:buSzPct val="82949"/>
              <a:buNone/>
            </a:pPr>
            <a:endParaRPr dirty="0">
              <a:solidFill>
                <a:schemeClr val="dk1"/>
              </a:solidFill>
            </a:endParaRPr>
          </a:p>
          <a:p>
            <a:pPr marL="457200" lvl="0" indent="-228600" algn="l" rtl="0">
              <a:lnSpc>
                <a:spcPct val="120000"/>
              </a:lnSpc>
              <a:spcBef>
                <a:spcPts val="0"/>
              </a:spcBef>
              <a:spcAft>
                <a:spcPts val="0"/>
              </a:spcAft>
              <a:buSzPct val="82949"/>
              <a:buNone/>
            </a:pPr>
            <a:endParaRPr dirty="0">
              <a:solidFill>
                <a:schemeClr val="dk1"/>
              </a:solidFill>
            </a:endParaRPr>
          </a:p>
        </p:txBody>
      </p:sp>
      <p:pic>
        <p:nvPicPr>
          <p:cNvPr id="827" name="Google Shape;827;gf8476d228d_0_84" descr="Contact Us — Department of Computer Science, University of Toronto"/>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72735" y="5859109"/>
            <a:ext cx="4032338" cy="939534"/>
          </a:xfrm>
          <a:prstGeom prst="rect">
            <a:avLst/>
          </a:prstGeom>
          <a:noFill/>
          <a:ln>
            <a:noFill/>
          </a:ln>
        </p:spPr>
      </p:pic>
      <p:sp>
        <p:nvSpPr>
          <p:cNvPr id="828" name="Google Shape;828;gf8476d228d_0_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64</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pic>
        <p:nvPicPr>
          <p:cNvPr id="829" name="Google Shape;829;gf8476d228d_0_84" descr="Schwartz Reisman Institute for Technology and Societ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87182" y="5935839"/>
            <a:ext cx="5105639" cy="78844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3"/>
        <p:cNvGrpSpPr/>
        <p:nvPr/>
      </p:nvGrpSpPr>
      <p:grpSpPr>
        <a:xfrm>
          <a:off x="0" y="0"/>
          <a:ext cx="0" cy="0"/>
          <a:chOff x="0" y="0"/>
          <a:chExt cx="0" cy="0"/>
        </a:xfrm>
      </p:grpSpPr>
      <p:sp>
        <p:nvSpPr>
          <p:cNvPr id="834" name="Google Shape;834;gcb55f8442c_0_1"/>
          <p:cNvSpPr txBox="1">
            <a:spLocks noGrp="1"/>
          </p:cNvSpPr>
          <p:nvPr>
            <p:ph type="title"/>
          </p:nvPr>
        </p:nvSpPr>
        <p:spPr>
          <a:xfrm>
            <a:off x="671350" y="202593"/>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aramond"/>
              <a:buNone/>
            </a:pPr>
            <a:r>
              <a:rPr lang="en-CA" dirty="0">
                <a:solidFill>
                  <a:schemeClr val="dk1"/>
                </a:solidFill>
              </a:rPr>
              <a:t>References</a:t>
            </a:r>
            <a:endParaRPr dirty="0"/>
          </a:p>
        </p:txBody>
      </p:sp>
      <p:sp>
        <p:nvSpPr>
          <p:cNvPr id="835" name="Google Shape;835;gcb55f8442c_0_1"/>
          <p:cNvSpPr txBox="1">
            <a:spLocks noGrp="1"/>
          </p:cNvSpPr>
          <p:nvPr>
            <p:ph type="body" idx="1"/>
          </p:nvPr>
        </p:nvSpPr>
        <p:spPr>
          <a:xfrm>
            <a:off x="3949884" y="1454352"/>
            <a:ext cx="7923000" cy="4608900"/>
          </a:xfrm>
          <a:prstGeom prst="rect">
            <a:avLst/>
          </a:prstGeom>
          <a:noFill/>
          <a:ln>
            <a:noFill/>
          </a:ln>
        </p:spPr>
        <p:txBody>
          <a:bodyPr spcFirstLastPara="1" wrap="square" lIns="91425" tIns="45700" rIns="91425" bIns="45700" anchor="t" anchorCtr="0">
            <a:normAutofit/>
          </a:bodyPr>
          <a:lstStyle/>
          <a:p>
            <a:pPr marL="457200" lvl="0" indent="-320675" algn="l" rtl="0">
              <a:lnSpc>
                <a:spcPct val="120000"/>
              </a:lnSpc>
              <a:spcBef>
                <a:spcPts val="0"/>
              </a:spcBef>
              <a:spcAft>
                <a:spcPts val="0"/>
              </a:spcAft>
              <a:buClr>
                <a:srgbClr val="1A1A1A"/>
              </a:buClr>
              <a:buSzPts val="1450"/>
              <a:buChar char="•"/>
            </a:pPr>
            <a:r>
              <a:rPr lang="en-CA" sz="1400" b="0" i="0" dirty="0">
                <a:solidFill>
                  <a:srgbClr val="1A1A1A"/>
                </a:solidFill>
                <a:sym typeface="Calibri"/>
              </a:rPr>
              <a:t>Altman, Andrew, "Discrimination", </a:t>
            </a:r>
            <a:r>
              <a:rPr lang="en-CA" sz="1400" b="0" i="1" dirty="0">
                <a:solidFill>
                  <a:srgbClr val="1A1A1A"/>
                </a:solidFill>
                <a:sym typeface="Calibri"/>
              </a:rPr>
              <a:t>The Stanford Encyclopedia of Philosophy </a:t>
            </a:r>
            <a:r>
              <a:rPr lang="en-CA" sz="1400" b="0" i="0" dirty="0">
                <a:solidFill>
                  <a:srgbClr val="1A1A1A"/>
                </a:solidFill>
                <a:sym typeface="Calibri"/>
              </a:rPr>
              <a:t>(Winter 2020 Edition), Edward N. </a:t>
            </a:r>
            <a:r>
              <a:rPr lang="en-CA" sz="1400" b="0" i="0" dirty="0" err="1">
                <a:solidFill>
                  <a:srgbClr val="1A1A1A"/>
                </a:solidFill>
                <a:sym typeface="Calibri"/>
              </a:rPr>
              <a:t>Zalta</a:t>
            </a:r>
            <a:r>
              <a:rPr lang="en-CA" sz="1400" b="0" i="0" dirty="0">
                <a:solidFill>
                  <a:srgbClr val="1A1A1A"/>
                </a:solidFill>
                <a:sym typeface="Calibri"/>
              </a:rPr>
              <a:t> (ed.), URL = &lt;https://plato.stanford.edu/archives/win2020/entries/discrimination/&gt;.</a:t>
            </a:r>
            <a:endParaRPr dirty="0"/>
          </a:p>
          <a:p>
            <a:pPr marL="457200" lvl="0" indent="-320675" algn="l" rtl="0">
              <a:lnSpc>
                <a:spcPct val="120000"/>
              </a:lnSpc>
              <a:spcBef>
                <a:spcPts val="0"/>
              </a:spcBef>
              <a:spcAft>
                <a:spcPts val="0"/>
              </a:spcAft>
              <a:buClr>
                <a:srgbClr val="1A1A1A"/>
              </a:buClr>
              <a:buSzPts val="1450"/>
              <a:buChar char="•"/>
            </a:pPr>
            <a:r>
              <a:rPr lang="en-CA" sz="1400" dirty="0">
                <a:solidFill>
                  <a:srgbClr val="1A1A1A"/>
                </a:solidFill>
                <a:sym typeface="Calibri"/>
              </a:rPr>
              <a:t>Clarke, Jessica A. 2015. “Against Immutability,” </a:t>
            </a:r>
            <a:r>
              <a:rPr lang="en-CA" sz="1400" i="1" dirty="0">
                <a:solidFill>
                  <a:srgbClr val="1A1A1A"/>
                </a:solidFill>
                <a:sym typeface="Calibri"/>
              </a:rPr>
              <a:t>Yale Law Journal </a:t>
            </a:r>
            <a:r>
              <a:rPr lang="en-CA" sz="1400" dirty="0">
                <a:solidFill>
                  <a:srgbClr val="1A1A1A"/>
                </a:solidFill>
                <a:sym typeface="Calibri"/>
              </a:rPr>
              <a:t>125(1): 2-102.</a:t>
            </a:r>
            <a:endParaRPr sz="1400" b="0" i="0" dirty="0">
              <a:solidFill>
                <a:srgbClr val="1A1A1A"/>
              </a:solidFill>
              <a:sym typeface="Calibri"/>
            </a:endParaRPr>
          </a:p>
          <a:p>
            <a:pPr marL="457200" lvl="0" indent="-320675" algn="l" rtl="0">
              <a:lnSpc>
                <a:spcPct val="120000"/>
              </a:lnSpc>
              <a:spcBef>
                <a:spcPts val="0"/>
              </a:spcBef>
              <a:spcAft>
                <a:spcPts val="0"/>
              </a:spcAft>
              <a:buClr>
                <a:srgbClr val="1A1A1A"/>
              </a:buClr>
              <a:buSzPts val="1450"/>
              <a:buChar char="•"/>
            </a:pPr>
            <a:r>
              <a:rPr lang="en-CA" sz="1400" b="0" i="0" dirty="0">
                <a:solidFill>
                  <a:srgbClr val="1A1A1A"/>
                </a:solidFill>
                <a:sym typeface="Calibri"/>
              </a:rPr>
              <a:t>Cotter, Anne-Marie Mooney, 2006. </a:t>
            </a:r>
            <a:r>
              <a:rPr lang="en-CA" sz="1400" b="0" i="1" dirty="0">
                <a:solidFill>
                  <a:srgbClr val="1A1A1A"/>
                </a:solidFill>
                <a:sym typeface="Calibri"/>
              </a:rPr>
              <a:t>Race Matters: An International Legal Analysis of Race Discrimination. </a:t>
            </a:r>
            <a:r>
              <a:rPr lang="en-CA" sz="1400" b="0" dirty="0">
                <a:solidFill>
                  <a:srgbClr val="1A1A1A"/>
                </a:solidFill>
                <a:sym typeface="Calibri"/>
              </a:rPr>
              <a:t>London: Routledge</a:t>
            </a:r>
            <a:endParaRPr dirty="0"/>
          </a:p>
          <a:p>
            <a:pPr marL="457200" lvl="0" indent="-320675" algn="l" rtl="0">
              <a:lnSpc>
                <a:spcPct val="120000"/>
              </a:lnSpc>
              <a:spcBef>
                <a:spcPts val="0"/>
              </a:spcBef>
              <a:spcAft>
                <a:spcPts val="0"/>
              </a:spcAft>
              <a:buClr>
                <a:srgbClr val="1A1A1A"/>
              </a:buClr>
              <a:buSzPts val="1450"/>
              <a:buChar char="•"/>
            </a:pPr>
            <a:r>
              <a:rPr lang="en-CA" sz="1400" dirty="0">
                <a:solidFill>
                  <a:srgbClr val="1A1A1A"/>
                </a:solidFill>
                <a:sym typeface="Calibri"/>
              </a:rPr>
              <a:t>Government of Canada</a:t>
            </a:r>
            <a:r>
              <a:rPr lang="en-CA" sz="1400" i="1" dirty="0">
                <a:solidFill>
                  <a:srgbClr val="1A1A1A"/>
                </a:solidFill>
                <a:sym typeface="Calibri"/>
              </a:rPr>
              <a:t>,</a:t>
            </a:r>
            <a:r>
              <a:rPr lang="en-CA" sz="1400" dirty="0">
                <a:solidFill>
                  <a:srgbClr val="1A1A1A"/>
                </a:solidFill>
                <a:sym typeface="Calibri"/>
              </a:rPr>
              <a:t> “C-27”, URL=&lt;</a:t>
            </a:r>
            <a:r>
              <a:rPr lang="en-CA" sz="1400" i="1" dirty="0">
                <a:solidFill>
                  <a:srgbClr val="1A1A1A"/>
                </a:solidFill>
                <a:sym typeface="Calibri"/>
              </a:rPr>
              <a:t> https://www.parl.ca/DocumentViewer/en/44-1/bill/C-27/first-reading&gt;</a:t>
            </a:r>
            <a:endParaRPr sz="1400" b="0" i="1" dirty="0">
              <a:solidFill>
                <a:srgbClr val="1A1A1A"/>
              </a:solidFill>
              <a:sym typeface="Calibri"/>
            </a:endParaRPr>
          </a:p>
          <a:p>
            <a:pPr marL="457200" lvl="0" indent="-320675" algn="l" rtl="0">
              <a:lnSpc>
                <a:spcPct val="120000"/>
              </a:lnSpc>
              <a:spcBef>
                <a:spcPts val="0"/>
              </a:spcBef>
              <a:spcAft>
                <a:spcPts val="0"/>
              </a:spcAft>
              <a:buClr>
                <a:srgbClr val="1A1A1A"/>
              </a:buClr>
              <a:buSzPts val="1450"/>
              <a:buChar char="•"/>
            </a:pPr>
            <a:r>
              <a:rPr lang="en-CA" sz="1400" b="0" dirty="0">
                <a:solidFill>
                  <a:srgbClr val="1A1A1A"/>
                </a:solidFill>
                <a:sym typeface="Calibri"/>
              </a:rPr>
              <a:t>Hellman, Deborah. 2018. “Discrimination and Social Meaning,” </a:t>
            </a:r>
            <a:r>
              <a:rPr lang="en-CA" sz="1400" dirty="0">
                <a:solidFill>
                  <a:srgbClr val="1A1A1A"/>
                </a:solidFill>
                <a:sym typeface="Calibri"/>
              </a:rPr>
              <a:t> in</a:t>
            </a:r>
            <a:r>
              <a:rPr lang="en-CA" sz="1400" b="0" dirty="0">
                <a:solidFill>
                  <a:srgbClr val="1A1A1A"/>
                </a:solidFill>
                <a:sym typeface="Calibri"/>
              </a:rPr>
              <a:t> </a:t>
            </a:r>
            <a:r>
              <a:rPr lang="en-CA" sz="1400" b="0" i="1" dirty="0">
                <a:solidFill>
                  <a:srgbClr val="1A1A1A"/>
                </a:solidFill>
                <a:sym typeface="Calibri"/>
              </a:rPr>
              <a:t>The Routledge Handbook of the Ethics of Discrimination </a:t>
            </a:r>
            <a:r>
              <a:rPr lang="en-CA" sz="1400" b="0" dirty="0">
                <a:solidFill>
                  <a:srgbClr val="1A1A1A"/>
                </a:solidFill>
                <a:sym typeface="Calibri"/>
              </a:rPr>
              <a:t>(ed. Kasper Lippert-Rasmussen). London: Routledge </a:t>
            </a:r>
            <a:endParaRPr dirty="0"/>
          </a:p>
          <a:p>
            <a:pPr marL="457200" lvl="0" indent="-320675" algn="l" rtl="0">
              <a:lnSpc>
                <a:spcPct val="120000"/>
              </a:lnSpc>
              <a:spcBef>
                <a:spcPts val="0"/>
              </a:spcBef>
              <a:spcAft>
                <a:spcPts val="0"/>
              </a:spcAft>
              <a:buClr>
                <a:srgbClr val="1A1A1A"/>
              </a:buClr>
              <a:buSzPts val="1450"/>
              <a:buChar char="•"/>
            </a:pPr>
            <a:r>
              <a:rPr lang="en-CA" sz="1400" dirty="0">
                <a:solidFill>
                  <a:srgbClr val="1A1A1A"/>
                </a:solidFill>
                <a:sym typeface="Calibri"/>
              </a:rPr>
              <a:t>The Verge. 2021. “Black Teen barred from  skating rink by inaccurate facial recognition,” URL=&lt;https://www.theverge.com/2021/7/15/22578801/black-teen-skating-rink-inaccurate-facial-recognition&gt;.</a:t>
            </a:r>
            <a:endParaRPr dirty="0"/>
          </a:p>
          <a:p>
            <a:pPr marL="457200" lvl="0" indent="0" algn="l" rtl="0">
              <a:lnSpc>
                <a:spcPct val="90000"/>
              </a:lnSpc>
              <a:spcBef>
                <a:spcPts val="1000"/>
              </a:spcBef>
              <a:spcAft>
                <a:spcPts val="0"/>
              </a:spcAft>
              <a:buSzPts val="2800"/>
              <a:buNone/>
            </a:pPr>
            <a:endParaRPr sz="2300" dirty="0">
              <a:solidFill>
                <a:schemeClr val="dk1"/>
              </a:solidFill>
            </a:endParaRPr>
          </a:p>
          <a:p>
            <a:pPr marL="228600" lvl="0" indent="-50800" algn="l" rtl="0">
              <a:lnSpc>
                <a:spcPct val="90000"/>
              </a:lnSpc>
              <a:spcBef>
                <a:spcPts val="1000"/>
              </a:spcBef>
              <a:spcAft>
                <a:spcPts val="0"/>
              </a:spcAft>
              <a:buClr>
                <a:schemeClr val="lt1"/>
              </a:buClr>
              <a:buSzPts val="2800"/>
              <a:buNone/>
            </a:pPr>
            <a:endParaRPr dirty="0">
              <a:ea typeface="Garamond"/>
              <a:cs typeface="Garamond"/>
              <a:sym typeface="Garamond"/>
            </a:endParaRPr>
          </a:p>
        </p:txBody>
      </p:sp>
      <p:sp>
        <p:nvSpPr>
          <p:cNvPr id="836" name="Google Shape;836;gcb55f8442c_0_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cs typeface="Proxima Nova" panose="020B0604020202020204" charset="0"/>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65</a:t>
            </a:fld>
            <a:endParaRPr kumimoji="0" sz="1200" b="0" i="0" u="none" strike="noStrike" kern="0" cap="none" spc="0" normalizeH="0" baseline="0" noProof="0" dirty="0">
              <a:ln>
                <a:noFill/>
              </a:ln>
              <a:solidFill>
                <a:srgbClr val="888888"/>
              </a:solidFill>
              <a:effectLst/>
              <a:uLnTx/>
              <a:uFillTx/>
              <a:cs typeface="Proxima Nova" panose="020B0604020202020204" charset="0"/>
              <a:sym typeface="Calibri"/>
            </a:endParaRPr>
          </a:p>
        </p:txBody>
      </p:sp>
      <p:pic>
        <p:nvPicPr>
          <p:cNvPr id="837" name="Google Shape;837;gcb55f8442c_0_1" descr="A body of water surrounded by hills&#10;&#10;Description automatically generated with low confidence"/>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3752333"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F2D16A-93A7-1DC6-45F0-43F7BC6BA278}"/>
              </a:ext>
            </a:extLst>
          </p:cNvPr>
          <p:cNvSpPr txBox="1"/>
          <p:nvPr/>
        </p:nvSpPr>
        <p:spPr>
          <a:xfrm>
            <a:off x="5352081" y="960895"/>
            <a:ext cx="2188420" cy="461665"/>
          </a:xfrm>
          <a:prstGeom prst="rect">
            <a:avLst/>
          </a:prstGeom>
          <a:noFill/>
        </p:spPr>
        <p:txBody>
          <a:bodyPr wrap="none" rtlCol="0">
            <a:spAutoFit/>
          </a:bodyPr>
          <a:lstStyle/>
          <a:p>
            <a:r>
              <a:rPr lang="en-US" sz="2400" dirty="0">
                <a:latin typeface="Bierstadt" panose="020B0004020202020204" pitchFamily="34" charset="0"/>
              </a:rPr>
              <a:t>source images</a:t>
            </a:r>
          </a:p>
        </p:txBody>
      </p:sp>
      <p:sp>
        <p:nvSpPr>
          <p:cNvPr id="8" name="TextBox 7">
            <a:extLst>
              <a:ext uri="{FF2B5EF4-FFF2-40B4-BE49-F238E27FC236}">
                <a16:creationId xmlns:a16="http://schemas.microsoft.com/office/drawing/2014/main" id="{5E6F3F53-DD7F-4CB8-9C9B-1D985656CB12}"/>
              </a:ext>
            </a:extLst>
          </p:cNvPr>
          <p:cNvSpPr txBox="1"/>
          <p:nvPr/>
        </p:nvSpPr>
        <p:spPr>
          <a:xfrm>
            <a:off x="5429876" y="6081174"/>
            <a:ext cx="2291012" cy="461665"/>
          </a:xfrm>
          <a:prstGeom prst="rect">
            <a:avLst/>
          </a:prstGeom>
          <a:noFill/>
        </p:spPr>
        <p:txBody>
          <a:bodyPr wrap="none" rtlCol="0">
            <a:spAutoFit/>
          </a:bodyPr>
          <a:lstStyle/>
          <a:p>
            <a:r>
              <a:rPr lang="en-US" sz="2400" dirty="0">
                <a:latin typeface="Bierstadt" panose="020B0004020202020204" pitchFamily="34" charset="0"/>
              </a:rPr>
              <a:t>stylized images</a:t>
            </a:r>
          </a:p>
        </p:txBody>
      </p:sp>
      <p:sp>
        <p:nvSpPr>
          <p:cNvPr id="10" name="Google Shape;316;p2">
            <a:extLst>
              <a:ext uri="{FF2B5EF4-FFF2-40B4-BE49-F238E27FC236}">
                <a16:creationId xmlns:a16="http://schemas.microsoft.com/office/drawing/2014/main" id="{93E6CB12-25AC-0FB5-5FD2-8C7EF2E0B145}"/>
              </a:ext>
            </a:extLst>
          </p:cNvPr>
          <p:cNvSpPr txBox="1">
            <a:spLocks/>
          </p:cNvSpPr>
          <p:nvPr/>
        </p:nvSpPr>
        <p:spPr>
          <a:xfrm>
            <a:off x="116994" y="182539"/>
            <a:ext cx="9615545" cy="7130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864"/>
            </a:pPr>
            <a:r>
              <a:rPr lang="en-CA" sz="3600" dirty="0">
                <a:latin typeface="Bierstadt" panose="020B0004020202020204" pitchFamily="34" charset="0"/>
              </a:rPr>
              <a:t>Image stylization with </a:t>
            </a:r>
            <a:r>
              <a:rPr lang="en-CA" sz="3600" dirty="0" err="1">
                <a:latin typeface="Bierstadt" panose="020B0004020202020204" pitchFamily="34" charset="0"/>
              </a:rPr>
              <a:t>CelebA</a:t>
            </a:r>
            <a:r>
              <a:rPr lang="en-CA" sz="3600" dirty="0">
                <a:latin typeface="Bierstadt" panose="020B0004020202020204" pitchFamily="34" charset="0"/>
              </a:rPr>
              <a:t>-HQ</a:t>
            </a:r>
            <a:endParaRPr lang="en-CA" sz="1200" dirty="0">
              <a:latin typeface="Bierstadt" panose="020B0004020202020204" pitchFamily="34" charset="0"/>
              <a:ea typeface="Calibri"/>
              <a:cs typeface="Calibri"/>
              <a:sym typeface="Calibri"/>
            </a:endParaRPr>
          </a:p>
          <a:p>
            <a:pPr marL="228600" indent="-50800">
              <a:lnSpc>
                <a:spcPct val="90000"/>
              </a:lnSpc>
              <a:spcBef>
                <a:spcPts val="1000"/>
              </a:spcBef>
              <a:buClr>
                <a:schemeClr val="lt1"/>
              </a:buClr>
              <a:buSzPts val="2182"/>
            </a:pPr>
            <a:endParaRPr lang="en-CA" sz="1200" dirty="0">
              <a:latin typeface="Bierstadt" panose="020B0004020202020204" pitchFamily="34" charset="0"/>
              <a:ea typeface="Garamond"/>
              <a:cs typeface="Garamond"/>
              <a:sym typeface="Garamond"/>
            </a:endParaRPr>
          </a:p>
        </p:txBody>
      </p:sp>
      <p:sp>
        <p:nvSpPr>
          <p:cNvPr id="2" name="Rectangle 1">
            <a:extLst>
              <a:ext uri="{FF2B5EF4-FFF2-40B4-BE49-F238E27FC236}">
                <a16:creationId xmlns:a16="http://schemas.microsoft.com/office/drawing/2014/main" id="{794ABF69-4DFA-F01A-0986-DCFB0243CE1D}"/>
              </a:ext>
            </a:extLst>
          </p:cNvPr>
          <p:cNvSpPr/>
          <p:nvPr/>
        </p:nvSpPr>
        <p:spPr>
          <a:xfrm>
            <a:off x="1430767" y="1882587"/>
            <a:ext cx="9615545" cy="388351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D90CD5-1022-73F4-B268-A4100BC844ED}"/>
              </a:ext>
            </a:extLst>
          </p:cNvPr>
          <p:cNvSpPr txBox="1"/>
          <p:nvPr/>
        </p:nvSpPr>
        <p:spPr>
          <a:xfrm>
            <a:off x="1894902" y="2598003"/>
            <a:ext cx="8866332" cy="1200329"/>
          </a:xfrm>
          <a:prstGeom prst="rect">
            <a:avLst/>
          </a:prstGeom>
          <a:noFill/>
        </p:spPr>
        <p:txBody>
          <a:bodyPr wrap="square" rtlCol="0">
            <a:spAutoFit/>
          </a:bodyPr>
          <a:lstStyle/>
          <a:p>
            <a:r>
              <a:rPr lang="en-US" sz="2400" dirty="0">
                <a:solidFill>
                  <a:schemeClr val="bg1"/>
                </a:solidFill>
                <a:latin typeface="Bierstadt" panose="020B0004020202020204" pitchFamily="34" charset="0"/>
              </a:rPr>
              <a:t>Insert image from page 5 of: [Choi et al. ’20, “</a:t>
            </a:r>
            <a:r>
              <a:rPr lang="en-US" sz="2400" dirty="0" err="1">
                <a:solidFill>
                  <a:schemeClr val="bg1"/>
                </a:solidFill>
                <a:latin typeface="Bierstadt" panose="020B0004020202020204" pitchFamily="34" charset="0"/>
              </a:rPr>
              <a:t>StarGAN</a:t>
            </a:r>
            <a:r>
              <a:rPr lang="en-US" sz="2400" dirty="0">
                <a:solidFill>
                  <a:schemeClr val="bg1"/>
                </a:solidFill>
                <a:latin typeface="Bierstadt" panose="020B0004020202020204" pitchFamily="34" charset="0"/>
              </a:rPr>
              <a:t> v2: Diverse Image Synthesis for Multiple Domains”, available https://arxiv.org/pdf/1912.01865.pdf]</a:t>
            </a:r>
          </a:p>
        </p:txBody>
      </p:sp>
    </p:spTree>
    <p:extLst>
      <p:ext uri="{BB962C8B-B14F-4D97-AF65-F5344CB8AC3E}">
        <p14:creationId xmlns:p14="http://schemas.microsoft.com/office/powerpoint/2010/main" val="10486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B27BE9-BF5F-8EC1-6F42-D6030B54D3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8</a:t>
            </a:fld>
            <a:endParaRPr lang="en-CA"/>
          </a:p>
        </p:txBody>
      </p:sp>
      <p:sp>
        <p:nvSpPr>
          <p:cNvPr id="4" name="Google Shape;316;p2">
            <a:extLst>
              <a:ext uri="{FF2B5EF4-FFF2-40B4-BE49-F238E27FC236}">
                <a16:creationId xmlns:a16="http://schemas.microsoft.com/office/drawing/2014/main" id="{7CEFF8E2-9B5D-36A6-838A-C3D5501206C8}"/>
              </a:ext>
            </a:extLst>
          </p:cNvPr>
          <p:cNvSpPr txBox="1">
            <a:spLocks/>
          </p:cNvSpPr>
          <p:nvPr/>
        </p:nvSpPr>
        <p:spPr>
          <a:xfrm>
            <a:off x="39503" y="320593"/>
            <a:ext cx="9615545" cy="7130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lt1"/>
              </a:buClr>
              <a:buSzPts val="2864"/>
            </a:pPr>
            <a:r>
              <a:rPr lang="en-CA" sz="3600" dirty="0">
                <a:latin typeface="Bierstadt" panose="020B0004020202020204" pitchFamily="34" charset="0"/>
              </a:rPr>
              <a:t>Projecting images onto </a:t>
            </a:r>
            <a:r>
              <a:rPr lang="en-CA" sz="3600" dirty="0" err="1">
                <a:latin typeface="Bierstadt" panose="020B0004020202020204" pitchFamily="34" charset="0"/>
              </a:rPr>
              <a:t>CelebA</a:t>
            </a:r>
            <a:r>
              <a:rPr lang="en-CA" sz="3600" dirty="0">
                <a:latin typeface="Bierstadt" panose="020B0004020202020204" pitchFamily="34" charset="0"/>
              </a:rPr>
              <a:t>-HQ models</a:t>
            </a:r>
            <a:endParaRPr lang="en-CA" sz="1200" dirty="0">
              <a:latin typeface="Bierstadt" panose="020B0004020202020204" pitchFamily="34" charset="0"/>
              <a:ea typeface="Calibri"/>
              <a:cs typeface="Calibri"/>
              <a:sym typeface="Calibri"/>
            </a:endParaRPr>
          </a:p>
          <a:p>
            <a:pPr marL="228600" indent="-50800">
              <a:lnSpc>
                <a:spcPct val="90000"/>
              </a:lnSpc>
              <a:spcBef>
                <a:spcPts val="1000"/>
              </a:spcBef>
              <a:buClr>
                <a:schemeClr val="lt1"/>
              </a:buClr>
              <a:buSzPts val="2182"/>
            </a:pPr>
            <a:endParaRPr lang="en-CA" sz="1200" dirty="0">
              <a:latin typeface="Bierstadt" panose="020B0004020202020204" pitchFamily="34" charset="0"/>
              <a:ea typeface="Garamond"/>
              <a:cs typeface="Garamond"/>
              <a:sym typeface="Garamond"/>
            </a:endParaRPr>
          </a:p>
        </p:txBody>
      </p:sp>
      <p:sp>
        <p:nvSpPr>
          <p:cNvPr id="6" name="Rectangle 5">
            <a:extLst>
              <a:ext uri="{FF2B5EF4-FFF2-40B4-BE49-F238E27FC236}">
                <a16:creationId xmlns:a16="http://schemas.microsoft.com/office/drawing/2014/main" id="{E6D32EA4-8F6B-3CC6-0895-11BFF0B87E5C}"/>
              </a:ext>
            </a:extLst>
          </p:cNvPr>
          <p:cNvSpPr/>
          <p:nvPr/>
        </p:nvSpPr>
        <p:spPr>
          <a:xfrm>
            <a:off x="2377440" y="1333947"/>
            <a:ext cx="6572922" cy="388351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34C156-B14E-8538-21B5-C53030411BA6}"/>
              </a:ext>
            </a:extLst>
          </p:cNvPr>
          <p:cNvSpPr txBox="1"/>
          <p:nvPr/>
        </p:nvSpPr>
        <p:spPr>
          <a:xfrm>
            <a:off x="2796988" y="2319904"/>
            <a:ext cx="5077610" cy="1938992"/>
          </a:xfrm>
          <a:prstGeom prst="rect">
            <a:avLst/>
          </a:prstGeom>
          <a:noFill/>
        </p:spPr>
        <p:txBody>
          <a:bodyPr wrap="square" rtlCol="0">
            <a:spAutoFit/>
          </a:bodyPr>
          <a:lstStyle/>
          <a:p>
            <a:r>
              <a:rPr lang="en-US" sz="2400" dirty="0">
                <a:solidFill>
                  <a:schemeClr val="bg1"/>
                </a:solidFill>
                <a:latin typeface="Bierstadt" panose="020B0004020202020204" pitchFamily="34" charset="0"/>
              </a:rPr>
              <a:t>Insert image from page 2 of [</a:t>
            </a:r>
            <a:r>
              <a:rPr lang="en-US" sz="2400" dirty="0" err="1">
                <a:solidFill>
                  <a:schemeClr val="bg1"/>
                </a:solidFill>
                <a:latin typeface="Bierstadt" panose="020B0004020202020204" pitchFamily="34" charset="0"/>
              </a:rPr>
              <a:t>Esser</a:t>
            </a:r>
            <a:r>
              <a:rPr lang="en-US" sz="2400" dirty="0">
                <a:solidFill>
                  <a:schemeClr val="bg1"/>
                </a:solidFill>
                <a:latin typeface="Bierstadt" panose="020B0004020202020204" pitchFamily="34" charset="0"/>
              </a:rPr>
              <a:t>, </a:t>
            </a:r>
            <a:r>
              <a:rPr lang="en-US" sz="2400" dirty="0" err="1">
                <a:solidFill>
                  <a:schemeClr val="bg1"/>
                </a:solidFill>
                <a:latin typeface="Bierstadt" panose="020B0004020202020204" pitchFamily="34" charset="0"/>
              </a:rPr>
              <a:t>Rombach</a:t>
            </a:r>
            <a:r>
              <a:rPr lang="en-US" sz="2400" dirty="0">
                <a:solidFill>
                  <a:schemeClr val="bg1"/>
                </a:solidFill>
                <a:latin typeface="Bierstadt" panose="020B0004020202020204" pitchFamily="34" charset="0"/>
              </a:rPr>
              <a:t>, </a:t>
            </a:r>
            <a:r>
              <a:rPr lang="en-US" sz="2400" dirty="0" err="1">
                <a:solidFill>
                  <a:schemeClr val="bg1"/>
                </a:solidFill>
                <a:latin typeface="Bierstadt" panose="020B0004020202020204" pitchFamily="34" charset="0"/>
              </a:rPr>
              <a:t>Ommer</a:t>
            </a:r>
            <a:r>
              <a:rPr lang="en-US" sz="2400" dirty="0">
                <a:solidFill>
                  <a:schemeClr val="bg1"/>
                </a:solidFill>
                <a:latin typeface="Bierstadt" panose="020B0004020202020204" pitchFamily="34" charset="0"/>
              </a:rPr>
              <a:t>. ’20, “</a:t>
            </a:r>
            <a:r>
              <a:rPr lang="en-US" sz="2400" i="0" dirty="0">
                <a:solidFill>
                  <a:schemeClr val="bg1"/>
                </a:solidFill>
                <a:effectLst/>
                <a:latin typeface="Bierstadt" panose="020B0004020202020204" pitchFamily="34" charset="0"/>
              </a:rPr>
              <a:t>A Note on Data Biases in Generative Models”</a:t>
            </a:r>
            <a:r>
              <a:rPr lang="en-US" sz="2400" dirty="0">
                <a:solidFill>
                  <a:schemeClr val="bg1"/>
                </a:solidFill>
                <a:latin typeface="Bierstadt" panose="020B0004020202020204" pitchFamily="34" charset="0"/>
              </a:rPr>
              <a:t>], available: https://arxiv.org/pdf/2012.02516.pdf</a:t>
            </a:r>
          </a:p>
        </p:txBody>
      </p:sp>
    </p:spTree>
    <p:extLst>
      <p:ext uri="{BB962C8B-B14F-4D97-AF65-F5344CB8AC3E}">
        <p14:creationId xmlns:p14="http://schemas.microsoft.com/office/powerpoint/2010/main" val="189355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CA" sz="1200" b="0" i="0" u="none" strike="noStrike" kern="0" cap="none" spc="0" normalizeH="0" baseline="0" noProof="0">
                <a:ln>
                  <a:noFill/>
                </a:ln>
                <a:solidFill>
                  <a:srgbClr val="888888"/>
                </a:solidFill>
                <a:effectLst/>
                <a:uLnTx/>
                <a:uFillTx/>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9</a:t>
            </a:fld>
            <a:endParaRPr kumimoji="0" sz="1200" b="0" i="0" u="none" strike="noStrike" kern="0" cap="none" spc="0" normalizeH="0" baseline="0" noProof="0" dirty="0">
              <a:ln>
                <a:noFill/>
              </a:ln>
              <a:solidFill>
                <a:srgbClr val="888888"/>
              </a:solidFill>
              <a:effectLst/>
              <a:uLnTx/>
              <a:uFillTx/>
              <a:sym typeface="Calibri"/>
            </a:endParaRPr>
          </a:p>
        </p:txBody>
      </p:sp>
      <p:sp>
        <p:nvSpPr>
          <p:cNvPr id="80" name="Google Shape;80;p16"/>
          <p:cNvSpPr txBox="1">
            <a:spLocks noGrp="1"/>
          </p:cNvSpPr>
          <p:nvPr>
            <p:ph type="body" idx="1"/>
          </p:nvPr>
        </p:nvSpPr>
        <p:spPr>
          <a:xfrm>
            <a:off x="7267880" y="2421659"/>
            <a:ext cx="4355370" cy="22497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ct val="25088"/>
              <a:buNone/>
            </a:pPr>
            <a:r>
              <a:rPr lang="en-CA"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sym typeface="Alfa Slab One"/>
              </a:rPr>
              <a:t>Part 2:</a:t>
            </a:r>
            <a:endParaRPr lang="en-US"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indent="0" algn="ctr">
              <a:spcBef>
                <a:spcPts val="0"/>
              </a:spcBef>
              <a:buSzPct val="25088"/>
              <a:buNone/>
            </a:pPr>
            <a:endParaRPr sz="4000" dirty="0">
              <a:solidFill>
                <a:schemeClr val="tx1"/>
              </a:solidFill>
              <a:latin typeface="Bierstadt" panose="020B0004020202020204" pitchFamily="34" charset="0"/>
              <a:ea typeface="Calibri Light" panose="020F0302020204030204" pitchFamily="34" charset="0"/>
              <a:cs typeface="Calibri Light" panose="020F0302020204030204" pitchFamily="34" charset="0"/>
            </a:endParaRPr>
          </a:p>
          <a:p>
            <a:pPr marL="0" lvl="0" indent="0" algn="ctr" rtl="0">
              <a:lnSpc>
                <a:spcPct val="90000"/>
              </a:lnSpc>
              <a:spcBef>
                <a:spcPts val="0"/>
              </a:spcBef>
              <a:spcAft>
                <a:spcPts val="0"/>
              </a:spcAft>
              <a:buClr>
                <a:schemeClr val="lt1"/>
              </a:buClr>
              <a:buSzPct val="25088"/>
              <a:buNone/>
            </a:pPr>
            <a:r>
              <a:rPr lang="en-CA" sz="4000" dirty="0">
                <a:solidFill>
                  <a:srgbClr val="FF0000"/>
                </a:solidFill>
                <a:latin typeface="Bierstadt" panose="020B0004020202020204" pitchFamily="34" charset="0"/>
                <a:ea typeface="Calibri Light" panose="020F0302020204030204" pitchFamily="34" charset="0"/>
                <a:cs typeface="Calibri Light" panose="020F0302020204030204" pitchFamily="34" charset="0"/>
                <a:sym typeface="Alfa Slab One"/>
              </a:rPr>
              <a:t>Bias in Datasets</a:t>
            </a: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Calibri"/>
              <a:cs typeface="Calibri"/>
            </a:endParaRPr>
          </a:p>
          <a:p>
            <a:pPr marL="228600" lvl="0" indent="-50800" algn="l" rtl="0">
              <a:lnSpc>
                <a:spcPct val="90000"/>
              </a:lnSpc>
              <a:spcBef>
                <a:spcPts val="1000"/>
              </a:spcBef>
              <a:spcAft>
                <a:spcPts val="0"/>
              </a:spcAft>
              <a:buClr>
                <a:schemeClr val="lt1"/>
              </a:buClr>
              <a:buSzPct val="150537"/>
              <a:buNone/>
            </a:pPr>
            <a:endParaRPr sz="4000" dirty="0">
              <a:latin typeface="Bierstadt" panose="020B0004020202020204" pitchFamily="34" charset="0"/>
              <a:ea typeface="Garamond"/>
              <a:cs typeface="Garamond"/>
            </a:endParaRPr>
          </a:p>
        </p:txBody>
      </p:sp>
      <p:pic>
        <p:nvPicPr>
          <p:cNvPr id="3" name="Picture 2" descr="A wooden sign post with a snowy mountain in the background&#10;&#10;Description automatically generated">
            <a:extLst>
              <a:ext uri="{FF2B5EF4-FFF2-40B4-BE49-F238E27FC236}">
                <a16:creationId xmlns:a16="http://schemas.microsoft.com/office/drawing/2014/main" id="{EBF68531-70BA-DD61-6457-9F2B164B1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011637" cy="6858000"/>
          </a:xfrm>
          <a:prstGeom prst="rect">
            <a:avLst/>
          </a:prstGeom>
        </p:spPr>
      </p:pic>
    </p:spTree>
    <p:extLst>
      <p:ext uri="{BB962C8B-B14F-4D97-AF65-F5344CB8AC3E}">
        <p14:creationId xmlns:p14="http://schemas.microsoft.com/office/powerpoint/2010/main" val="4169500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400" dirty="0" smtClean="0"/>
        </a:defPPr>
      </a:lstStyle>
    </a:txDef>
  </a:objectDefaults>
  <a:extraClrSchemeLst/>
</a:theme>
</file>

<file path=ppt/theme/theme4.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3830</Words>
  <Application>Microsoft Office PowerPoint</Application>
  <PresentationFormat>Widescreen</PresentationFormat>
  <Paragraphs>612</Paragraphs>
  <Slides>65</Slides>
  <Notes>65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65</vt:i4>
      </vt:variant>
    </vt:vector>
  </HeadingPairs>
  <TitlesOfParts>
    <vt:vector size="79" baseType="lpstr">
      <vt:lpstr>Arial</vt:lpstr>
      <vt:lpstr>Bierstadt</vt:lpstr>
      <vt:lpstr>Calibri</vt:lpstr>
      <vt:lpstr>Calibri Light</vt:lpstr>
      <vt:lpstr>Garamond</vt:lpstr>
      <vt:lpstr>Plus Jakarta Sans</vt:lpstr>
      <vt:lpstr>plusjakartasans</vt:lpstr>
      <vt:lpstr>plusjakartasans</vt:lpstr>
      <vt:lpstr>Proxima Nova</vt:lpstr>
      <vt:lpstr>Office Theme</vt:lpstr>
      <vt:lpstr>3_Office Theme</vt:lpstr>
      <vt:lpstr>2_Office Theme</vt:lpstr>
      <vt:lpstr>4_Office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example:  Mole classification algorithms</vt:lpstr>
      <vt:lpstr>PowerPoint Presentation</vt:lpstr>
      <vt:lpstr>PowerPoint Presentation</vt:lpstr>
      <vt:lpstr>PowerPoint Presentation</vt:lpstr>
      <vt:lpstr>PowerPoint Presentation</vt:lpstr>
      <vt:lpstr>PowerPoint Presentation</vt:lpstr>
      <vt:lpstr>Discussion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vt:lpstr>
      <vt:lpstr>PowerPoint Presentation</vt:lpstr>
      <vt:lpstr>Discussion Question</vt:lpstr>
      <vt:lpstr>PowerPoint Presentation</vt:lpstr>
      <vt:lpstr>Discussion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vt:lpstr>
      <vt:lpstr>PowerPoint Presentation</vt:lpstr>
      <vt:lpstr>PowerPoint Presentation</vt:lpstr>
      <vt:lpstr>Acknowledgements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Ethics Module  Datasets and Image Understanding</dc:title>
  <dc:creator>Steven Coyne</dc:creator>
  <cp:lastModifiedBy>Steven Coyne</cp:lastModifiedBy>
  <cp:revision>12</cp:revision>
  <dcterms:created xsi:type="dcterms:W3CDTF">2023-10-11T14:28:51Z</dcterms:created>
  <dcterms:modified xsi:type="dcterms:W3CDTF">2024-03-21T12:58:30Z</dcterms:modified>
</cp:coreProperties>
</file>